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5" r:id="rId2"/>
    <p:sldId id="314" r:id="rId3"/>
    <p:sldId id="699" r:id="rId4"/>
    <p:sldId id="700" r:id="rId5"/>
    <p:sldId id="693" r:id="rId6"/>
    <p:sldId id="689" r:id="rId7"/>
    <p:sldId id="684" r:id="rId8"/>
    <p:sldId id="685" r:id="rId9"/>
    <p:sldId id="686" r:id="rId10"/>
    <p:sldId id="687" r:id="rId11"/>
    <p:sldId id="691" r:id="rId12"/>
    <p:sldId id="302" r:id="rId13"/>
    <p:sldId id="681" r:id="rId14"/>
    <p:sldId id="306" r:id="rId15"/>
    <p:sldId id="312" r:id="rId16"/>
    <p:sldId id="319" r:id="rId17"/>
    <p:sldId id="316" r:id="rId18"/>
    <p:sldId id="694" r:id="rId19"/>
    <p:sldId id="696" r:id="rId20"/>
    <p:sldId id="291" r:id="rId21"/>
    <p:sldId id="301" r:id="rId22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">
          <p15:clr>
            <a:srgbClr val="A4A3A4"/>
          </p15:clr>
        </p15:guide>
        <p15:guide id="2" orient="horz" pos="4106">
          <p15:clr>
            <a:srgbClr val="A4A3A4"/>
          </p15:clr>
        </p15:guide>
        <p15:guide id="3" orient="horz" pos="2394">
          <p15:clr>
            <a:srgbClr val="A4A3A4"/>
          </p15:clr>
        </p15:guide>
        <p15:guide id="4" orient="horz" pos="901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orient="horz" pos="3009">
          <p15:clr>
            <a:srgbClr val="A4A3A4"/>
          </p15:clr>
        </p15:guide>
        <p15:guide id="7" pos="358">
          <p15:clr>
            <a:srgbClr val="A4A3A4"/>
          </p15:clr>
        </p15:guide>
        <p15:guide id="8" pos="5227">
          <p15:clr>
            <a:srgbClr val="A4A3A4"/>
          </p15:clr>
        </p15:guide>
        <p15:guide id="9" pos="631">
          <p15:clr>
            <a:srgbClr val="A4A3A4"/>
          </p15:clr>
        </p15:guide>
        <p15:guide id="10" pos="1542">
          <p15:clr>
            <a:srgbClr val="A4A3A4"/>
          </p15:clr>
        </p15:guide>
        <p15:guide id="11" pos="3681">
          <p15:clr>
            <a:srgbClr val="A4A3A4"/>
          </p15:clr>
        </p15:guide>
        <p15:guide id="12" pos="2052">
          <p15:clr>
            <a:srgbClr val="A4A3A4"/>
          </p15:clr>
        </p15:guide>
        <p15:guide id="13" pos="535">
          <p15:clr>
            <a:srgbClr val="A4A3A4"/>
          </p15:clr>
        </p15:guide>
        <p15:guide id="14" pos="2356">
          <p15:clr>
            <a:srgbClr val="A4A3A4"/>
          </p15:clr>
        </p15:guide>
        <p15:guide id="15" pos="5577">
          <p15:clr>
            <a:srgbClr val="A4A3A4"/>
          </p15:clr>
        </p15:guide>
        <p15:guide id="16" pos="947">
          <p15:clr>
            <a:srgbClr val="A4A3A4"/>
          </p15:clr>
        </p15:guide>
        <p15:guide id="17" pos="4687">
          <p15:clr>
            <a:srgbClr val="A4A3A4"/>
          </p15:clr>
        </p15:guide>
        <p15:guide id="18" pos="44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esters, V. (WAKZ)" initials="HV(" lastIdx="9" clrIdx="0">
    <p:extLst>
      <p:ext uri="{19B8F6BF-5375-455C-9EA6-DF929625EA0E}">
        <p15:presenceInfo xmlns:p15="http://schemas.microsoft.com/office/powerpoint/2012/main" userId="S::v.heesters@lumc.nl::f70e10b3-303d-4a60-bfd1-3d76fe1ba1e0" providerId="AD"/>
      </p:ext>
    </p:extLst>
  </p:cmAuthor>
  <p:cmAuthor id="2" name="Sophie Jansen" initials="SJ" lastIdx="1" clrIdx="1"/>
  <p:cmAuthor id="3" name="Heesters, Jan JAPM" initials="HJJ" lastIdx="12" clrIdx="2">
    <p:extLst>
      <p:ext uri="{19B8F6BF-5375-455C-9EA6-DF929625EA0E}">
        <p15:presenceInfo xmlns:p15="http://schemas.microsoft.com/office/powerpoint/2012/main" userId="S::jan.heesters@nslogin.nl::4a0958f2-58e3-459e-894e-19d709b52a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000000"/>
    <a:srgbClr val="111166"/>
    <a:srgbClr val="FF8D7B"/>
    <a:srgbClr val="B4E6FF"/>
    <a:srgbClr val="B3DEF5"/>
    <a:srgbClr val="B3E5FE"/>
    <a:srgbClr val="BEEAFF"/>
    <a:srgbClr val="B4E5FF"/>
    <a:srgbClr val="C8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9" autoAdjust="0"/>
    <p:restoredTop sz="83750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794" y="96"/>
      </p:cViewPr>
      <p:guideLst>
        <p:guide orient="horz" pos="235"/>
        <p:guide orient="horz" pos="4106"/>
        <p:guide orient="horz" pos="2394"/>
        <p:guide orient="horz" pos="901"/>
        <p:guide orient="horz" pos="1620"/>
        <p:guide orient="horz" pos="3009"/>
        <p:guide pos="358"/>
        <p:guide pos="5227"/>
        <p:guide pos="631"/>
        <p:guide pos="1542"/>
        <p:guide pos="3681"/>
        <p:guide pos="2052"/>
        <p:guide pos="535"/>
        <p:guide pos="2356"/>
        <p:guide pos="5577"/>
        <p:guide pos="947"/>
        <p:guide pos="4687"/>
        <p:guide pos="44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2-23T23:05:10.828" idx="12">
    <p:pos x="10" y="10"/>
    <p:text>HUP??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4T14:25:17.836" idx="9">
    <p:pos x="10" y="10"/>
    <p:text>adhv plaatje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158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2863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158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E8C5BD47-55D6-1344-B91F-7C24D2E19559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74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158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2863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158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92BE362E-78BA-324A-8038-5482DADFDF7D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512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032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11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73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1200 </a:t>
            </a:r>
            <a:r>
              <a:rPr lang="en-US" dirty="0" err="1"/>
              <a:t>sensoren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auto die data </a:t>
            </a:r>
            <a:r>
              <a:rPr lang="en-US" dirty="0" err="1"/>
              <a:t>genereren</a:t>
            </a:r>
            <a:r>
              <a:rPr lang="en-US" dirty="0"/>
              <a:t> die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12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25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1200 </a:t>
            </a:r>
            <a:r>
              <a:rPr lang="en-US" dirty="0" err="1"/>
              <a:t>sensoren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auto die data </a:t>
            </a:r>
            <a:r>
              <a:rPr lang="en-US" dirty="0" err="1"/>
              <a:t>genereren</a:t>
            </a:r>
            <a:r>
              <a:rPr lang="en-US" dirty="0"/>
              <a:t> die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geevalueerd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13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394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Eye-tracking devices traditionally used for simulation-based training.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Traditional method of video recordings is by using a standard camera, positioned somewhere.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New method: eye-tracking device with first-person point of view.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This technology is integrated with point-of-view recordings taken by a camera positioned on the front of the glasses to create an audiovisual recording showing what was “seen” by the wearer along with a gaze marker demonstrating the precise visual attention (VA). Eye-tracking has been used in neonatal resuscitation, including examining </a:t>
            </a:r>
            <a:r>
              <a:rPr lang="en-US" sz="1400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HCPs’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VA during simulated and real-life cases and assessing the effect of environmental modifications on VA.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Previous eye-tracking studies have focused on quantifying visual attention and distraction, although they provide an in-depth exploration of the entire surroundings and context in which the procedure is being carried out.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In studies involving health-care providers wearing eye-tracking devices to provide real-time feedback during the clinical care of a newborn.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Eye-tracking devices can thus provide data that reflect health-care providers’ proficiency and expertise, with insight into their first-person view and visual attention during clinical care on different areas of interest (AOIs).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Used to augment and adapt clinical care and training.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Real time streaming and feedback and therefore useful for training.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+mn-cs"/>
            </a:endParaRPr>
          </a:p>
          <a:p>
            <a:pPr lvl="0"/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Wearing the glasses not perceived as disturbing or uncomfortable.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+mn-cs"/>
            </a:endParaRPr>
          </a:p>
          <a:p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14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87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Concerns centered primarily on the identification of clinicians, accountability and the generation of ‘‘evidence’’ in the event of medical/nursing error. Also raised were the consent process, data management and availability and the identification of the subjects.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+mn-cs"/>
            </a:endParaRPr>
          </a:p>
          <a:p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Position on these issues evolved into the following:</a:t>
            </a:r>
            <a:b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</a:br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c When resuscitation occurs, staff attendance is recorded and medical notes are documented. The identification of staff present at resuscitation is therefore mandatory irrespective of the act of video recording. </a:t>
            </a:r>
            <a:endParaRPr lang="en-US" dirty="0"/>
          </a:p>
          <a:p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c Disclosure of medical error is standard practice whether it is captured on a video recording or not. </a:t>
            </a:r>
            <a:endParaRPr lang="en-US" dirty="0"/>
          </a:p>
          <a:p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c Video data is likely to document some medical errors. It is, however, more likely to provide evidence of good practice, rather than errors that may adversely affect outcome. </a:t>
            </a:r>
            <a:endParaRPr lang="en-US" dirty="0"/>
          </a:p>
          <a:p>
            <a:r>
              <a:rPr lang="en-US" sz="14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c It is incumbent upon us to subject our performance to quality assurance. </a:t>
            </a: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15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75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16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608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17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38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18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94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19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7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20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43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How: </a:t>
            </a:r>
          </a:p>
          <a:p>
            <a:r>
              <a:rPr lang="en-US" dirty="0">
                <a:solidFill>
                  <a:schemeClr val="accent6"/>
                </a:solidFill>
              </a:rPr>
              <a:t>Debrief with the factory, on track, combining all their inputs</a:t>
            </a:r>
          </a:p>
          <a:p>
            <a:r>
              <a:rPr lang="en-US" dirty="0">
                <a:solidFill>
                  <a:schemeClr val="accent6"/>
                </a:solidFill>
              </a:rPr>
              <a:t>One of the most data driven sports in history. </a:t>
            </a:r>
          </a:p>
          <a:p>
            <a:r>
              <a:rPr lang="en-US" dirty="0">
                <a:solidFill>
                  <a:schemeClr val="accent6"/>
                </a:solidFill>
              </a:rPr>
              <a:t>Over 200 sensors that collect data on the car for analysis</a:t>
            </a:r>
            <a:endParaRPr lang="nl-NL" dirty="0">
              <a:solidFill>
                <a:schemeClr val="accent6"/>
              </a:solidFill>
            </a:endParaRPr>
          </a:p>
          <a:p>
            <a:endParaRPr lang="nl-NL" dirty="0"/>
          </a:p>
          <a:p>
            <a:r>
              <a:rPr lang="en-US" sz="1400" dirty="0">
                <a:solidFill>
                  <a:schemeClr val="accent6"/>
                </a:solidFill>
              </a:rPr>
              <a:t>Dynamic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Multi-disciplinary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Exciting 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Fast </a:t>
            </a:r>
            <a:endParaRPr lang="nl-NL" sz="1400" dirty="0">
              <a:solidFill>
                <a:schemeClr val="accent6"/>
              </a:solidFill>
            </a:endParaRPr>
          </a:p>
          <a:p>
            <a:endParaRPr lang="nl-NL" dirty="0"/>
          </a:p>
          <a:p>
            <a:r>
              <a:rPr lang="nl-NL" dirty="0" err="1"/>
              <a:t>https</a:t>
            </a:r>
            <a:r>
              <a:rPr lang="nl-NL" dirty="0"/>
              <a:t>://www.mercedesamgf1.com/en/</a:t>
            </a:r>
            <a:r>
              <a:rPr lang="nl-NL" dirty="0" err="1"/>
              <a:t>news</a:t>
            </a:r>
            <a:r>
              <a:rPr lang="nl-NL" dirty="0"/>
              <a:t>/2018/03/insight-how-an-f1-team-debriefs-after-a-race/ </a:t>
            </a:r>
          </a:p>
          <a:p>
            <a:endParaRPr lang="nl-NL" dirty="0"/>
          </a:p>
          <a:p>
            <a:r>
              <a:rPr lang="nl-NL" dirty="0" err="1"/>
              <a:t>Before</a:t>
            </a:r>
            <a:r>
              <a:rPr lang="nl-NL" dirty="0"/>
              <a:t> I walk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steps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department</a:t>
            </a:r>
            <a:r>
              <a:rPr lang="nl-NL" dirty="0"/>
              <a:t> has taken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, I want </a:t>
            </a:r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goal of video </a:t>
            </a:r>
            <a:r>
              <a:rPr lang="nl-NL" dirty="0" err="1"/>
              <a:t>reflection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Formula</a:t>
            </a:r>
            <a:r>
              <a:rPr lang="nl-NL" dirty="0"/>
              <a:t> 1. It is a sport </a:t>
            </a:r>
            <a:r>
              <a:rPr lang="nl-NL" dirty="0" err="1"/>
              <a:t>that</a:t>
            </a:r>
            <a:r>
              <a:rPr lang="nl-NL" dirty="0"/>
              <a:t> has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emergent</a:t>
            </a:r>
            <a:r>
              <a:rPr lang="nl-NL" dirty="0"/>
              <a:t> nature,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factors (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 </a:t>
            </a:r>
            <a:r>
              <a:rPr lang="nl-NL" dirty="0" err="1"/>
              <a:t>influence</a:t>
            </a:r>
            <a:r>
              <a:rPr lang="nl-NL" dirty="0"/>
              <a:t>) have </a:t>
            </a:r>
            <a:r>
              <a:rPr lang="nl-NL" dirty="0" err="1"/>
              <a:t>an</a:t>
            </a:r>
            <a:r>
              <a:rPr lang="nl-NL" dirty="0"/>
              <a:t> effect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. For </a:t>
            </a:r>
            <a:r>
              <a:rPr lang="nl-NL" dirty="0" err="1"/>
              <a:t>the</a:t>
            </a:r>
            <a:r>
              <a:rPr lang="nl-NL" dirty="0"/>
              <a:t> fans, look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grand prix of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year</a:t>
            </a:r>
            <a:r>
              <a:rPr lang="nl-NL" dirty="0"/>
              <a:t>, </a:t>
            </a:r>
            <a:r>
              <a:rPr lang="nl-NL" dirty="0" err="1"/>
              <a:t>where</a:t>
            </a:r>
            <a:r>
              <a:rPr lang="nl-NL" dirty="0"/>
              <a:t> Max Verstappen won </a:t>
            </a:r>
            <a:r>
              <a:rPr lang="nl-NL" dirty="0" err="1"/>
              <a:t>the</a:t>
            </a:r>
            <a:r>
              <a:rPr lang="nl-NL" dirty="0"/>
              <a:t> race; </a:t>
            </a:r>
            <a:r>
              <a:rPr lang="nl-NL" dirty="0" err="1"/>
              <a:t>this</a:t>
            </a:r>
            <a:r>
              <a:rPr lang="nl-NL" dirty="0"/>
              <a:t> was a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unexpected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. </a:t>
            </a:r>
            <a:r>
              <a:rPr lang="nl-NL" dirty="0" err="1"/>
              <a:t>To</a:t>
            </a:r>
            <a:r>
              <a:rPr lang="nl-NL" dirty="0"/>
              <a:t> win </a:t>
            </a:r>
            <a:r>
              <a:rPr lang="nl-NL" dirty="0" err="1"/>
              <a:t>the</a:t>
            </a:r>
            <a:r>
              <a:rPr lang="nl-NL" dirty="0"/>
              <a:t> race, </a:t>
            </a:r>
            <a:r>
              <a:rPr lang="nl-NL" dirty="0" err="1"/>
              <a:t>the</a:t>
            </a:r>
            <a:r>
              <a:rPr lang="nl-NL" dirty="0"/>
              <a:t> drivers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on track, </a:t>
            </a:r>
            <a:r>
              <a:rPr lang="nl-NL" dirty="0" err="1"/>
              <a:t>the</a:t>
            </a:r>
            <a:r>
              <a:rPr lang="nl-NL" dirty="0"/>
              <a:t> engineers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mechanics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factory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do </a:t>
            </a:r>
            <a:r>
              <a:rPr lang="nl-NL" dirty="0" err="1"/>
              <a:t>you</a:t>
            </a:r>
            <a:r>
              <a:rPr lang="nl-NL" dirty="0"/>
              <a:t> win a race? </a:t>
            </a:r>
            <a:r>
              <a:rPr lang="nl-NL" dirty="0" err="1"/>
              <a:t>Formula</a:t>
            </a:r>
            <a:r>
              <a:rPr lang="nl-NL" dirty="0"/>
              <a:t> 1 is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most data </a:t>
            </a:r>
            <a:r>
              <a:rPr lang="nl-NL" dirty="0" err="1"/>
              <a:t>driven</a:t>
            </a:r>
            <a:r>
              <a:rPr lang="nl-NL" dirty="0"/>
              <a:t> </a:t>
            </a:r>
            <a:r>
              <a:rPr lang="nl-NL" dirty="0" err="1"/>
              <a:t>sports</a:t>
            </a:r>
            <a:r>
              <a:rPr lang="nl-NL" dirty="0"/>
              <a:t> in </a:t>
            </a:r>
            <a:r>
              <a:rPr lang="nl-NL" dirty="0" err="1"/>
              <a:t>history</a:t>
            </a:r>
            <a:r>
              <a:rPr lang="nl-NL" dirty="0"/>
              <a:t>. A </a:t>
            </a:r>
            <a:r>
              <a:rPr lang="nl-NL" dirty="0" err="1"/>
              <a:t>car</a:t>
            </a:r>
            <a:r>
              <a:rPr lang="nl-NL" dirty="0"/>
              <a:t> has over 200 sensors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genenerate</a:t>
            </a:r>
            <a:r>
              <a:rPr lang="nl-NL" dirty="0"/>
              <a:t> data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race.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win is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analyze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data.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formula</a:t>
            </a:r>
            <a:r>
              <a:rPr lang="nl-NL" dirty="0"/>
              <a:t> 1 has </a:t>
            </a:r>
            <a:r>
              <a:rPr lang="nl-NL" dirty="0" err="1"/>
              <a:t>many</a:t>
            </a:r>
            <a:r>
              <a:rPr lang="nl-NL" dirty="0"/>
              <a:t>, </a:t>
            </a:r>
            <a:r>
              <a:rPr lang="nl-NL" dirty="0" err="1"/>
              <a:t>many</a:t>
            </a:r>
            <a:r>
              <a:rPr lang="nl-NL" dirty="0"/>
              <a:t> team </a:t>
            </a:r>
            <a:r>
              <a:rPr lang="nl-NL" dirty="0" err="1"/>
              <a:t>debriefs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team,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combining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their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inputs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and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perspectives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to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showcase a full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overview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of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exactly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what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went down.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Good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race or bad,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there's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always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a lot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to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talk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about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910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21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2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How: </a:t>
            </a:r>
          </a:p>
          <a:p>
            <a:r>
              <a:rPr lang="en-US" dirty="0">
                <a:solidFill>
                  <a:schemeClr val="accent6"/>
                </a:solidFill>
              </a:rPr>
              <a:t>Debrief with the factory, on track, combining all their inputs</a:t>
            </a:r>
          </a:p>
          <a:p>
            <a:r>
              <a:rPr lang="en-US" dirty="0">
                <a:solidFill>
                  <a:schemeClr val="accent6"/>
                </a:solidFill>
              </a:rPr>
              <a:t>One of the most data driven sports in history. </a:t>
            </a:r>
          </a:p>
          <a:p>
            <a:r>
              <a:rPr lang="en-US" dirty="0">
                <a:solidFill>
                  <a:schemeClr val="accent6"/>
                </a:solidFill>
              </a:rPr>
              <a:t>Over 200 sensors that collect data on the car for analysis</a:t>
            </a:r>
            <a:endParaRPr lang="nl-NL" dirty="0">
              <a:solidFill>
                <a:schemeClr val="accent6"/>
              </a:solidFill>
            </a:endParaRPr>
          </a:p>
          <a:p>
            <a:endParaRPr lang="nl-NL" dirty="0"/>
          </a:p>
          <a:p>
            <a:r>
              <a:rPr lang="en-US" sz="1400" dirty="0">
                <a:solidFill>
                  <a:schemeClr val="accent6"/>
                </a:solidFill>
              </a:rPr>
              <a:t>Dynamic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Multi-disciplinary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Exciting 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Fast </a:t>
            </a:r>
            <a:endParaRPr lang="nl-NL" sz="1400" dirty="0">
              <a:solidFill>
                <a:schemeClr val="accent6"/>
              </a:solidFill>
            </a:endParaRPr>
          </a:p>
          <a:p>
            <a:endParaRPr lang="nl-NL" dirty="0"/>
          </a:p>
          <a:p>
            <a:r>
              <a:rPr lang="nl-NL" dirty="0" err="1"/>
              <a:t>https</a:t>
            </a:r>
            <a:r>
              <a:rPr lang="nl-NL" dirty="0"/>
              <a:t>://www.mercedesamgf1.com/en/</a:t>
            </a:r>
            <a:r>
              <a:rPr lang="nl-NL" dirty="0" err="1"/>
              <a:t>news</a:t>
            </a:r>
            <a:r>
              <a:rPr lang="nl-NL" dirty="0"/>
              <a:t>/2018/03/insight-how-an-f1-team-debriefs-after-a-race/ </a:t>
            </a:r>
          </a:p>
          <a:p>
            <a:endParaRPr lang="nl-NL" dirty="0"/>
          </a:p>
          <a:p>
            <a:r>
              <a:rPr lang="nl-NL" dirty="0" err="1"/>
              <a:t>Before</a:t>
            </a:r>
            <a:r>
              <a:rPr lang="nl-NL" dirty="0"/>
              <a:t> I walk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steps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department</a:t>
            </a:r>
            <a:r>
              <a:rPr lang="nl-NL" dirty="0"/>
              <a:t> has taken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, I want </a:t>
            </a:r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goal of video </a:t>
            </a:r>
            <a:r>
              <a:rPr lang="nl-NL" dirty="0" err="1"/>
              <a:t>reflection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Formula</a:t>
            </a:r>
            <a:r>
              <a:rPr lang="nl-NL" dirty="0"/>
              <a:t> 1. It is a sport </a:t>
            </a:r>
            <a:r>
              <a:rPr lang="nl-NL" dirty="0" err="1"/>
              <a:t>that</a:t>
            </a:r>
            <a:r>
              <a:rPr lang="nl-NL" dirty="0"/>
              <a:t> has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emergent</a:t>
            </a:r>
            <a:r>
              <a:rPr lang="nl-NL" dirty="0"/>
              <a:t> nature,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factors (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 </a:t>
            </a:r>
            <a:r>
              <a:rPr lang="nl-NL" dirty="0" err="1"/>
              <a:t>influence</a:t>
            </a:r>
            <a:r>
              <a:rPr lang="nl-NL" dirty="0"/>
              <a:t>) have </a:t>
            </a:r>
            <a:r>
              <a:rPr lang="nl-NL" dirty="0" err="1"/>
              <a:t>an</a:t>
            </a:r>
            <a:r>
              <a:rPr lang="nl-NL" dirty="0"/>
              <a:t> effect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. For </a:t>
            </a:r>
            <a:r>
              <a:rPr lang="nl-NL" dirty="0" err="1"/>
              <a:t>the</a:t>
            </a:r>
            <a:r>
              <a:rPr lang="nl-NL" dirty="0"/>
              <a:t> fans, look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grand prix of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year</a:t>
            </a:r>
            <a:r>
              <a:rPr lang="nl-NL" dirty="0"/>
              <a:t>, </a:t>
            </a:r>
            <a:r>
              <a:rPr lang="nl-NL" dirty="0" err="1"/>
              <a:t>where</a:t>
            </a:r>
            <a:r>
              <a:rPr lang="nl-NL" dirty="0"/>
              <a:t> Max Verstappen won </a:t>
            </a:r>
            <a:r>
              <a:rPr lang="nl-NL" dirty="0" err="1"/>
              <a:t>the</a:t>
            </a:r>
            <a:r>
              <a:rPr lang="nl-NL" dirty="0"/>
              <a:t> race; </a:t>
            </a:r>
            <a:r>
              <a:rPr lang="nl-NL" dirty="0" err="1"/>
              <a:t>this</a:t>
            </a:r>
            <a:r>
              <a:rPr lang="nl-NL" dirty="0"/>
              <a:t> was a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unexpected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. </a:t>
            </a:r>
            <a:r>
              <a:rPr lang="nl-NL" dirty="0" err="1"/>
              <a:t>To</a:t>
            </a:r>
            <a:r>
              <a:rPr lang="nl-NL" dirty="0"/>
              <a:t> win </a:t>
            </a:r>
            <a:r>
              <a:rPr lang="nl-NL" dirty="0" err="1"/>
              <a:t>the</a:t>
            </a:r>
            <a:r>
              <a:rPr lang="nl-NL" dirty="0"/>
              <a:t> race, </a:t>
            </a:r>
            <a:r>
              <a:rPr lang="nl-NL" dirty="0" err="1"/>
              <a:t>the</a:t>
            </a:r>
            <a:r>
              <a:rPr lang="nl-NL" dirty="0"/>
              <a:t> drivers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on track, </a:t>
            </a:r>
            <a:r>
              <a:rPr lang="nl-NL" dirty="0" err="1"/>
              <a:t>the</a:t>
            </a:r>
            <a:r>
              <a:rPr lang="nl-NL" dirty="0"/>
              <a:t> engineers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mechanics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factory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do </a:t>
            </a:r>
            <a:r>
              <a:rPr lang="nl-NL" dirty="0" err="1"/>
              <a:t>you</a:t>
            </a:r>
            <a:r>
              <a:rPr lang="nl-NL" dirty="0"/>
              <a:t> win a race? </a:t>
            </a:r>
            <a:r>
              <a:rPr lang="nl-NL" dirty="0" err="1"/>
              <a:t>Formula</a:t>
            </a:r>
            <a:r>
              <a:rPr lang="nl-NL" dirty="0"/>
              <a:t> 1 is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most data </a:t>
            </a:r>
            <a:r>
              <a:rPr lang="nl-NL" dirty="0" err="1"/>
              <a:t>driven</a:t>
            </a:r>
            <a:r>
              <a:rPr lang="nl-NL" dirty="0"/>
              <a:t> </a:t>
            </a:r>
            <a:r>
              <a:rPr lang="nl-NL" dirty="0" err="1"/>
              <a:t>sports</a:t>
            </a:r>
            <a:r>
              <a:rPr lang="nl-NL" dirty="0"/>
              <a:t> in </a:t>
            </a:r>
            <a:r>
              <a:rPr lang="nl-NL" dirty="0" err="1"/>
              <a:t>history</a:t>
            </a:r>
            <a:r>
              <a:rPr lang="nl-NL" dirty="0"/>
              <a:t>. A </a:t>
            </a:r>
            <a:r>
              <a:rPr lang="nl-NL" dirty="0" err="1"/>
              <a:t>car</a:t>
            </a:r>
            <a:r>
              <a:rPr lang="nl-NL" dirty="0"/>
              <a:t> has over 200 sensors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genenerate</a:t>
            </a:r>
            <a:r>
              <a:rPr lang="nl-NL" dirty="0"/>
              <a:t> data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race.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win is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analyze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data.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formula</a:t>
            </a:r>
            <a:r>
              <a:rPr lang="nl-NL" dirty="0"/>
              <a:t> 1 has </a:t>
            </a:r>
            <a:r>
              <a:rPr lang="nl-NL" dirty="0" err="1"/>
              <a:t>many</a:t>
            </a:r>
            <a:r>
              <a:rPr lang="nl-NL" dirty="0"/>
              <a:t>, </a:t>
            </a:r>
            <a:r>
              <a:rPr lang="nl-NL" dirty="0" err="1"/>
              <a:t>many</a:t>
            </a:r>
            <a:r>
              <a:rPr lang="nl-NL" dirty="0"/>
              <a:t> team </a:t>
            </a:r>
            <a:r>
              <a:rPr lang="nl-NL" dirty="0" err="1"/>
              <a:t>debriefs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team,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combining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their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inputs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and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perspectives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to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showcase a full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overview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of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exactly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what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went down.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Good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race or bad,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there's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always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a lot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to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talk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about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3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89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How: </a:t>
            </a:r>
          </a:p>
          <a:p>
            <a:r>
              <a:rPr lang="en-US" dirty="0">
                <a:solidFill>
                  <a:schemeClr val="accent6"/>
                </a:solidFill>
              </a:rPr>
              <a:t>Debrief with the factory, on track, combining all their inputs</a:t>
            </a:r>
          </a:p>
          <a:p>
            <a:r>
              <a:rPr lang="en-US" dirty="0">
                <a:solidFill>
                  <a:schemeClr val="accent6"/>
                </a:solidFill>
              </a:rPr>
              <a:t>One of the most data driven sports in history. </a:t>
            </a:r>
          </a:p>
          <a:p>
            <a:r>
              <a:rPr lang="en-US" dirty="0">
                <a:solidFill>
                  <a:schemeClr val="accent6"/>
                </a:solidFill>
              </a:rPr>
              <a:t>Over 200 sensors that collect data on the car for analysis</a:t>
            </a:r>
            <a:endParaRPr lang="nl-NL" dirty="0">
              <a:solidFill>
                <a:schemeClr val="accent6"/>
              </a:solidFill>
            </a:endParaRPr>
          </a:p>
          <a:p>
            <a:endParaRPr lang="nl-NL" dirty="0"/>
          </a:p>
          <a:p>
            <a:r>
              <a:rPr lang="en-US" sz="1400" dirty="0">
                <a:solidFill>
                  <a:schemeClr val="accent6"/>
                </a:solidFill>
              </a:rPr>
              <a:t>Dynamic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Multi-disciplinary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Exciting 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Fast </a:t>
            </a:r>
            <a:endParaRPr lang="nl-NL" sz="1400" dirty="0">
              <a:solidFill>
                <a:schemeClr val="accent6"/>
              </a:solidFill>
            </a:endParaRPr>
          </a:p>
          <a:p>
            <a:endParaRPr lang="nl-NL" dirty="0"/>
          </a:p>
          <a:p>
            <a:r>
              <a:rPr lang="nl-NL" dirty="0" err="1"/>
              <a:t>https</a:t>
            </a:r>
            <a:r>
              <a:rPr lang="nl-NL" dirty="0"/>
              <a:t>://www.mercedesamgf1.com/en/</a:t>
            </a:r>
            <a:r>
              <a:rPr lang="nl-NL" dirty="0" err="1"/>
              <a:t>news</a:t>
            </a:r>
            <a:r>
              <a:rPr lang="nl-NL" dirty="0"/>
              <a:t>/2018/03/insight-how-an-f1-team-debriefs-after-a-race/ </a:t>
            </a:r>
          </a:p>
          <a:p>
            <a:endParaRPr lang="nl-NL" dirty="0"/>
          </a:p>
          <a:p>
            <a:r>
              <a:rPr lang="nl-NL" dirty="0" err="1"/>
              <a:t>Before</a:t>
            </a:r>
            <a:r>
              <a:rPr lang="nl-NL" dirty="0"/>
              <a:t> I walk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steps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department</a:t>
            </a:r>
            <a:r>
              <a:rPr lang="nl-NL" dirty="0"/>
              <a:t> has taken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, I want </a:t>
            </a:r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explaining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goal of video </a:t>
            </a:r>
            <a:r>
              <a:rPr lang="nl-NL" dirty="0" err="1"/>
              <a:t>reflection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Formula</a:t>
            </a:r>
            <a:r>
              <a:rPr lang="nl-NL" dirty="0"/>
              <a:t> 1. It is a sport </a:t>
            </a:r>
            <a:r>
              <a:rPr lang="nl-NL" dirty="0" err="1"/>
              <a:t>that</a:t>
            </a:r>
            <a:r>
              <a:rPr lang="nl-NL" dirty="0"/>
              <a:t> has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emergent</a:t>
            </a:r>
            <a:r>
              <a:rPr lang="nl-NL" dirty="0"/>
              <a:t> nature,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factors (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 </a:t>
            </a:r>
            <a:r>
              <a:rPr lang="nl-NL" dirty="0" err="1"/>
              <a:t>influence</a:t>
            </a:r>
            <a:r>
              <a:rPr lang="nl-NL" dirty="0"/>
              <a:t>) have </a:t>
            </a:r>
            <a:r>
              <a:rPr lang="nl-NL" dirty="0" err="1"/>
              <a:t>an</a:t>
            </a:r>
            <a:r>
              <a:rPr lang="nl-NL" dirty="0"/>
              <a:t> effect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. For </a:t>
            </a:r>
            <a:r>
              <a:rPr lang="nl-NL" dirty="0" err="1"/>
              <a:t>the</a:t>
            </a:r>
            <a:r>
              <a:rPr lang="nl-NL" dirty="0"/>
              <a:t> fans, look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grand prix of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year</a:t>
            </a:r>
            <a:r>
              <a:rPr lang="nl-NL" dirty="0"/>
              <a:t>, </a:t>
            </a:r>
            <a:r>
              <a:rPr lang="nl-NL" dirty="0" err="1"/>
              <a:t>where</a:t>
            </a:r>
            <a:r>
              <a:rPr lang="nl-NL" dirty="0"/>
              <a:t> Max Verstappen won </a:t>
            </a:r>
            <a:r>
              <a:rPr lang="nl-NL" dirty="0" err="1"/>
              <a:t>the</a:t>
            </a:r>
            <a:r>
              <a:rPr lang="nl-NL" dirty="0"/>
              <a:t> race; </a:t>
            </a:r>
            <a:r>
              <a:rPr lang="nl-NL" dirty="0" err="1"/>
              <a:t>this</a:t>
            </a:r>
            <a:r>
              <a:rPr lang="nl-NL" dirty="0"/>
              <a:t> was a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unexpected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. </a:t>
            </a:r>
            <a:r>
              <a:rPr lang="nl-NL" dirty="0" err="1"/>
              <a:t>To</a:t>
            </a:r>
            <a:r>
              <a:rPr lang="nl-NL" dirty="0"/>
              <a:t> win </a:t>
            </a:r>
            <a:r>
              <a:rPr lang="nl-NL" dirty="0" err="1"/>
              <a:t>the</a:t>
            </a:r>
            <a:r>
              <a:rPr lang="nl-NL" dirty="0"/>
              <a:t> race, </a:t>
            </a:r>
            <a:r>
              <a:rPr lang="nl-NL" dirty="0" err="1"/>
              <a:t>the</a:t>
            </a:r>
            <a:r>
              <a:rPr lang="nl-NL" dirty="0"/>
              <a:t> drivers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on track, </a:t>
            </a:r>
            <a:r>
              <a:rPr lang="nl-NL" dirty="0" err="1"/>
              <a:t>the</a:t>
            </a:r>
            <a:r>
              <a:rPr lang="nl-NL" dirty="0"/>
              <a:t> engineers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mechanics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factory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do </a:t>
            </a:r>
            <a:r>
              <a:rPr lang="nl-NL" dirty="0" err="1"/>
              <a:t>you</a:t>
            </a:r>
            <a:r>
              <a:rPr lang="nl-NL" dirty="0"/>
              <a:t> win a race? </a:t>
            </a:r>
            <a:r>
              <a:rPr lang="nl-NL" dirty="0" err="1"/>
              <a:t>Formula</a:t>
            </a:r>
            <a:r>
              <a:rPr lang="nl-NL" dirty="0"/>
              <a:t> 1 is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most data </a:t>
            </a:r>
            <a:r>
              <a:rPr lang="nl-NL" dirty="0" err="1"/>
              <a:t>driven</a:t>
            </a:r>
            <a:r>
              <a:rPr lang="nl-NL" dirty="0"/>
              <a:t> </a:t>
            </a:r>
            <a:r>
              <a:rPr lang="nl-NL" dirty="0" err="1"/>
              <a:t>sports</a:t>
            </a:r>
            <a:r>
              <a:rPr lang="nl-NL" dirty="0"/>
              <a:t> in </a:t>
            </a:r>
            <a:r>
              <a:rPr lang="nl-NL" dirty="0" err="1"/>
              <a:t>history</a:t>
            </a:r>
            <a:r>
              <a:rPr lang="nl-NL" dirty="0"/>
              <a:t>. A </a:t>
            </a:r>
            <a:r>
              <a:rPr lang="nl-NL" dirty="0" err="1"/>
              <a:t>car</a:t>
            </a:r>
            <a:r>
              <a:rPr lang="nl-NL" dirty="0"/>
              <a:t> has over 200 sensors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genenerate</a:t>
            </a:r>
            <a:r>
              <a:rPr lang="nl-NL" dirty="0"/>
              <a:t> data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race.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win is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analyze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data.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formula</a:t>
            </a:r>
            <a:r>
              <a:rPr lang="nl-NL" dirty="0"/>
              <a:t> 1 has </a:t>
            </a:r>
            <a:r>
              <a:rPr lang="nl-NL" dirty="0" err="1"/>
              <a:t>many</a:t>
            </a:r>
            <a:r>
              <a:rPr lang="nl-NL" dirty="0"/>
              <a:t>, </a:t>
            </a:r>
            <a:r>
              <a:rPr lang="nl-NL" dirty="0" err="1"/>
              <a:t>many</a:t>
            </a:r>
            <a:r>
              <a:rPr lang="nl-NL" dirty="0"/>
              <a:t> team </a:t>
            </a:r>
            <a:r>
              <a:rPr lang="nl-NL" dirty="0" err="1"/>
              <a:t>debriefs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team,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combining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their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inputs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and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perspectives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to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showcase a full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overview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of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exactly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what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went down.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Good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race or bad,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there's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always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a lot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to</a:t>
            </a:r>
            <a:r>
              <a:rPr lang="nl-NL" sz="14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 talk </a:t>
            </a:r>
            <a:r>
              <a:rPr lang="nl-NL" sz="14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+mn-cs"/>
              </a:rPr>
              <a:t>about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4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35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5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2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Schilleman</a:t>
            </a:r>
            <a:r>
              <a:rPr lang="nl-NL" dirty="0"/>
              <a:t> (2012): afwijken van richtlijnen en inadequate maskertechniek</a:t>
            </a:r>
          </a:p>
          <a:p>
            <a:r>
              <a:rPr lang="nl-NL" dirty="0" err="1"/>
              <a:t>Schilleman</a:t>
            </a:r>
            <a:r>
              <a:rPr lang="nl-NL" dirty="0"/>
              <a:t> (2014): Documentatie in dossier is incompleet / inadequaat </a:t>
            </a:r>
          </a:p>
          <a:p>
            <a:endParaRPr lang="nl-NL" dirty="0"/>
          </a:p>
          <a:p>
            <a:r>
              <a:rPr lang="nl-NL" dirty="0"/>
              <a:t>Den Boer (2019): Zorgverleners zijn positief, raden het aan. </a:t>
            </a:r>
          </a:p>
          <a:p>
            <a:r>
              <a:rPr lang="nl-NL" dirty="0"/>
              <a:t>Root (2019): guideline compliance verbetert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7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64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Schilleman</a:t>
            </a:r>
            <a:r>
              <a:rPr lang="nl-NL" dirty="0"/>
              <a:t> (2012): afwijken van richtlijnen en inadequate maskertechniek</a:t>
            </a:r>
          </a:p>
          <a:p>
            <a:r>
              <a:rPr lang="nl-NL" dirty="0" err="1"/>
              <a:t>Schilleman</a:t>
            </a:r>
            <a:r>
              <a:rPr lang="nl-NL" dirty="0"/>
              <a:t> (2014): Documentatie in dossier is incompleet / inadequaat </a:t>
            </a:r>
          </a:p>
          <a:p>
            <a:endParaRPr lang="nl-NL" dirty="0"/>
          </a:p>
          <a:p>
            <a:r>
              <a:rPr lang="nl-NL" dirty="0"/>
              <a:t>Den Boer (2019): Zorgverleners zijn positief, raden het aan. </a:t>
            </a:r>
          </a:p>
          <a:p>
            <a:r>
              <a:rPr lang="nl-NL" dirty="0"/>
              <a:t>Root (2019): guideline compliance verbetert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8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84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Schilleman</a:t>
            </a:r>
            <a:r>
              <a:rPr lang="nl-NL" dirty="0"/>
              <a:t> (2012): afwijken van richtlijnen en inadequate maskertechniek</a:t>
            </a:r>
          </a:p>
          <a:p>
            <a:r>
              <a:rPr lang="nl-NL" dirty="0" err="1"/>
              <a:t>Schilleman</a:t>
            </a:r>
            <a:r>
              <a:rPr lang="nl-NL" dirty="0"/>
              <a:t> (2014): Documentatie in dossier is incompleet / inadequaat </a:t>
            </a:r>
          </a:p>
          <a:p>
            <a:endParaRPr lang="nl-NL" dirty="0"/>
          </a:p>
          <a:p>
            <a:r>
              <a:rPr lang="nl-NL" dirty="0"/>
              <a:t>Den Boer (2019): Zorgverleners zijn positief, raden het aan. </a:t>
            </a:r>
          </a:p>
          <a:p>
            <a:r>
              <a:rPr lang="nl-NL" dirty="0"/>
              <a:t>Root (2019): guideline compliance verbetert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9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6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Schilleman</a:t>
            </a:r>
            <a:r>
              <a:rPr lang="nl-NL" dirty="0"/>
              <a:t> (2012): afwijken van richtlijnen en inadequate maskertechniek</a:t>
            </a:r>
          </a:p>
          <a:p>
            <a:r>
              <a:rPr lang="nl-NL" dirty="0" err="1"/>
              <a:t>Schilleman</a:t>
            </a:r>
            <a:r>
              <a:rPr lang="nl-NL" dirty="0"/>
              <a:t> (2014): Documentatie in dossier is incompleet / inadequaat </a:t>
            </a:r>
          </a:p>
          <a:p>
            <a:endParaRPr lang="nl-NL" dirty="0"/>
          </a:p>
          <a:p>
            <a:r>
              <a:rPr lang="nl-NL" dirty="0"/>
              <a:t>Den Boer (2019): Zorgverleners zijn positief, raden het aan. </a:t>
            </a:r>
          </a:p>
          <a:p>
            <a:r>
              <a:rPr lang="nl-NL" dirty="0"/>
              <a:t>Root (2019): guideline compliance verbetert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10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11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04925" y="2780928"/>
            <a:ext cx="4527551" cy="347890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 dirty="0"/>
              <a:t>Subtitel</a:t>
            </a:r>
            <a:endParaRPr lang="en-GB" noProof="0" dirty="0"/>
          </a:p>
        </p:txBody>
      </p:sp>
      <p:sp>
        <p:nvSpPr>
          <p:cNvPr id="2" name="Rechthoek 1"/>
          <p:cNvSpPr/>
          <p:nvPr userDrawn="1"/>
        </p:nvSpPr>
        <p:spPr bwMode="auto">
          <a:xfrm>
            <a:off x="0" y="0"/>
            <a:ext cx="9143958" cy="143145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1" name="Afbeelding 10" descr="logo UL_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5743545"/>
            <a:ext cx="495798" cy="576000"/>
          </a:xfrm>
          <a:prstGeom prst="rect">
            <a:avLst/>
          </a:prstGeom>
        </p:spPr>
      </p:pic>
      <p:sp>
        <p:nvSpPr>
          <p:cNvPr id="3" name="Rechthoek 2"/>
          <p:cNvSpPr/>
          <p:nvPr userDrawn="1"/>
        </p:nvSpPr>
        <p:spPr bwMode="auto">
          <a:xfrm>
            <a:off x="1146174" y="1431652"/>
            <a:ext cx="7997825" cy="1152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1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108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nl-NL" dirty="0"/>
              <a:t>Naam afdeling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 hasCustomPrompt="1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Plaats</a:t>
            </a:r>
            <a:endParaRPr lang="en-GB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7" name="Rechthoek 16"/>
          <p:cNvSpPr/>
          <p:nvPr userDrawn="1"/>
        </p:nvSpPr>
        <p:spPr bwMode="auto">
          <a:xfrm>
            <a:off x="-2" y="2587351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5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0" y="6553200"/>
            <a:ext cx="250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85380378-5630-224A-B868-D64F5B5BF5D6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LUMC Willem-Alexander Kinderziekenhuis</a:t>
            </a:r>
            <a:endParaRPr lang="en-GB" dirty="0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277500"/>
            <a:ext cx="2372295" cy="576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20" y="156632"/>
            <a:ext cx="730044" cy="730044"/>
          </a:xfrm>
          <a:prstGeom prst="rect">
            <a:avLst/>
          </a:prstGeom>
        </p:spPr>
      </p:pic>
      <p:sp>
        <p:nvSpPr>
          <p:cNvPr id="6" name="Rechthoek 5"/>
          <p:cNvSpPr/>
          <p:nvPr userDrawn="1"/>
        </p:nvSpPr>
        <p:spPr bwMode="auto">
          <a:xfrm>
            <a:off x="8175620" y="5752551"/>
            <a:ext cx="874780" cy="7924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24815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7" y="1135064"/>
            <a:ext cx="3008313" cy="511867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64B345-25D9-5E47-911F-F3CA557968A9}" type="datetime5">
              <a:rPr lang="nl-NL" smtClean="0"/>
              <a:t>8-mrt-22</a:t>
            </a:fld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FAB8F7-6B6F-2642-9729-040657DB08FE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LUMC Willem-Alexander Kinderziekenhuis</a:t>
            </a:r>
            <a:endParaRPr lang="en-GB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0" y="1144588"/>
            <a:ext cx="5123557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434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59" y="0"/>
            <a:ext cx="6507303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144588"/>
            <a:ext cx="3003550" cy="1289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D3BC1C-CB8F-8348-95A1-04056020D997}" type="datetime5">
              <a:rPr lang="nl-NL" smtClean="0"/>
              <a:t>8-mrt-22</a:t>
            </a:fld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A0F4D9-DA5F-9846-8B97-D321E78C63B0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LUMC Willem-Alexander Kinderziekenhuis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580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 bwMode="auto">
          <a:xfrm>
            <a:off x="0" y="0"/>
            <a:ext cx="8921749" cy="126876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hthoek 12"/>
          <p:cNvSpPr/>
          <p:nvPr userDrawn="1"/>
        </p:nvSpPr>
        <p:spPr bwMode="auto">
          <a:xfrm>
            <a:off x="-2" y="2587351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1146174" y="1431651"/>
            <a:ext cx="7997825" cy="1155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spcCol="360000" anchor="t" anchorCtr="0" compatLnSpc="1">
            <a:prstTxWarp prst="textNoShape">
              <a:avLst/>
            </a:prstTxWarp>
          </a:bodyPr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Aftiteling en/of adres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0" y="6553200"/>
            <a:ext cx="250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323ABC1E-CCC6-DD47-A4E1-115F6012E3FD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LUMC Willem-Alexander Kinderziekenhuis</a:t>
            </a:r>
            <a:endParaRPr lang="en-GB" dirty="0"/>
          </a:p>
        </p:txBody>
      </p:sp>
      <p:pic>
        <p:nvPicPr>
          <p:cNvPr id="14" name="Afbeelding 13" descr="logo UL_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5743545"/>
            <a:ext cx="495798" cy="576000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277500"/>
            <a:ext cx="2372295" cy="576000"/>
          </a:xfrm>
          <a:prstGeom prst="rect">
            <a:avLst/>
          </a:prstGeom>
        </p:spPr>
      </p:pic>
      <p:pic>
        <p:nvPicPr>
          <p:cNvPr id="23" name="Afbeelding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20" y="156632"/>
            <a:ext cx="730044" cy="730044"/>
          </a:xfrm>
          <a:prstGeom prst="rect">
            <a:avLst/>
          </a:prstGeom>
        </p:spPr>
      </p:pic>
      <p:sp>
        <p:nvSpPr>
          <p:cNvPr id="2" name="Rechthoek 1"/>
          <p:cNvSpPr/>
          <p:nvPr userDrawn="1"/>
        </p:nvSpPr>
        <p:spPr bwMode="auto">
          <a:xfrm>
            <a:off x="8112126" y="5625256"/>
            <a:ext cx="914400" cy="92242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839003"/>
            <a:ext cx="7524751" cy="341892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03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 bwMode="auto">
          <a:xfrm>
            <a:off x="-2" y="0"/>
            <a:ext cx="9144001" cy="65532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B59D-570E-9A44-918E-F63BFE382F5F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LUMC Willem-Alexander Kinderziekenhuis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95" y="5871007"/>
            <a:ext cx="730044" cy="7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6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0" y="6553200"/>
            <a:ext cx="250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LUMC Willem-Alexander Kinderziekenhuis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30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 1 r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 bwMode="auto">
          <a:xfrm>
            <a:off x="0" y="514349"/>
            <a:ext cx="9144000" cy="8953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760413"/>
            <a:ext cx="8291512" cy="5497513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Rechthoek 9"/>
          <p:cNvSpPr/>
          <p:nvPr userDrawn="1"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5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onder voett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7"/>
            <a:ext cx="8291512" cy="5373687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Rechthoek 4"/>
          <p:cNvSpPr/>
          <p:nvPr userDrawn="1"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5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8A2BDE-C3D2-1949-AFE5-52808CA2C2D1}" type="datetime5">
              <a:rPr lang="nl-NL" smtClean="0"/>
              <a:t>8-mrt-22</a:t>
            </a:fld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22A6F-56DC-804D-B355-6A0ECE94EB36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8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2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LUMC Willem-Alexander Kinderziekenhuis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18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8" y="1135063"/>
            <a:ext cx="4003675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135063"/>
            <a:ext cx="4004630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2174875"/>
            <a:ext cx="400463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B2166D-9F89-E946-BCF4-F4B9C39A62FE}" type="datetime5">
              <a:rPr lang="nl-NL" smtClean="0"/>
              <a:t>8-mrt-22</a:t>
            </a:fld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847059-C838-D544-AA3A-A342CC408355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LUMC Willem-Alexander Kinderziekenhuis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03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90F801-E29C-F647-96BA-0AED12C8A639}" type="datetime5">
              <a:rPr lang="nl-NL" smtClean="0"/>
              <a:t>8-mrt-22</a:t>
            </a:fld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D43D-7D33-2F43-82C4-C7C0902068A2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LUMC Willem-Alexander Kinderziekenhuis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1256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A5A394-D7E8-C440-95C4-AA8EAB82B695}" type="datetime5">
              <a:rPr lang="nl-NL" smtClean="0"/>
              <a:t>8-mrt-22</a:t>
            </a:fld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A1B39C-8919-CF47-A161-B6BA50FD6A18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LUMC Willem-Alexander Kinderziekenhuis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58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rgbClr val="F392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hthoek 11"/>
          <p:cNvSpPr/>
          <p:nvPr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6861176" y="6553200"/>
            <a:ext cx="1141412" cy="304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4" name="Afbeelding 3" descr="bovenbalk PPT 2b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3600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44588"/>
            <a:ext cx="8291512" cy="511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1E35AB7C-2BF1-2049-B819-CD0EDF996998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LUMC Willem-Alexander Kinderziekenhuis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5246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272" y="5873810"/>
            <a:ext cx="730044" cy="730044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hdr="0"/>
  <p:txStyles>
    <p:titleStyle>
      <a:lvl1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400" b="1" i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2pPr>
      <a:lvl3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3pPr>
      <a:lvl4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4pPr>
      <a:lvl5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0" indent="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FontTx/>
        <a:buNone/>
        <a:defRPr sz="2000">
          <a:solidFill>
            <a:schemeClr val="accent6"/>
          </a:solidFill>
          <a:latin typeface="+mn-lt"/>
          <a:ea typeface="+mn-ea"/>
          <a:cs typeface="+mn-cs"/>
        </a:defRPr>
      </a:lvl1pPr>
      <a:lvl2pPr marL="0" indent="-18732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accent6"/>
          </a:solidFill>
          <a:latin typeface="+mn-lt"/>
          <a:ea typeface="+mn-ea"/>
        </a:defRPr>
      </a:lvl2pPr>
      <a:lvl3pPr marL="360000" indent="-18573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accent6"/>
          </a:solidFill>
          <a:latin typeface="+mn-lt"/>
          <a:ea typeface="+mn-ea"/>
        </a:defRPr>
      </a:lvl3pPr>
      <a:lvl4pPr marL="720000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4pPr>
      <a:lvl5pPr marL="1080000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31.JP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34.jp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hyperlink" Target="mailto:v.heesters@lumc.nl" TargetMode="External"/><Relationship Id="rId4" Type="http://schemas.openxmlformats.org/officeDocument/2006/relationships/hyperlink" Target="mailto:NEOFLIX@lumc.n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8.sv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3035C2E-9B70-2241-9F22-5F7F8ADD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NEOFLIX | Video reflection of (acute) neonatal interventions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3E46C8-3768-5549-A291-97AAD4AA7A4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304925" y="2708828"/>
            <a:ext cx="4530829" cy="415636"/>
          </a:xfrm>
        </p:spPr>
        <p:txBody>
          <a:bodyPr/>
          <a:lstStyle/>
          <a:p>
            <a:r>
              <a:rPr lang="nl-NL" sz="1600" b="1" dirty="0"/>
              <a:t>Veerle Heesters</a:t>
            </a:r>
            <a:endParaRPr lang="en-NL" sz="1600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6DB4C6-1645-B640-9D00-D23ED9B062C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6140" y="3261608"/>
            <a:ext cx="4527551" cy="415635"/>
          </a:xfrm>
        </p:spPr>
        <p:txBody>
          <a:bodyPr/>
          <a:lstStyle/>
          <a:p>
            <a:r>
              <a:rPr lang="en-US" sz="1600" dirty="0"/>
              <a:t>Leiden university medical center</a:t>
            </a:r>
          </a:p>
          <a:p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92B91-B8A7-0047-88E7-0CD7981343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3ABC1E-CCC6-DD47-A4E1-115F6012E3FD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C0503-7EB1-B248-9724-E2FB29213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LUMC Willem-Alexander </a:t>
            </a:r>
            <a:r>
              <a:rPr lang="en-GB" dirty="0" err="1"/>
              <a:t>Kinderziekenhuis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1C371-8857-6A4B-A053-B58B11016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E77D1-A534-9946-BE42-7D10402F52F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296140" y="2971454"/>
            <a:ext cx="4545117" cy="415635"/>
          </a:xfrm>
        </p:spPr>
        <p:txBody>
          <a:bodyPr/>
          <a:lstStyle/>
          <a:p>
            <a:r>
              <a:rPr lang="en-US" sz="1600" dirty="0"/>
              <a:t>Ruben Witlox, Arjan te Pas</a:t>
            </a:r>
            <a:endParaRPr lang="nl-NL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E25DB0-BE2B-4406-ABB5-CE78B8FE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355" y="3860885"/>
            <a:ext cx="4320871" cy="1622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9867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0B492-49FD-4336-A761-7699852E8D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8A63A-53C1-460C-82BC-4334B27DD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LUMC Willem-Alexander </a:t>
            </a:r>
            <a:r>
              <a:rPr lang="en-GB" dirty="0" err="1"/>
              <a:t>Kinderziekenhuis</a:t>
            </a:r>
            <a:endParaRPr lang="en-GB" dirty="0"/>
          </a:p>
        </p:txBody>
      </p:sp>
      <p:sp>
        <p:nvSpPr>
          <p:cNvPr id="24" name="Ovaal 8">
            <a:extLst>
              <a:ext uri="{FF2B5EF4-FFF2-40B4-BE49-F238E27FC236}">
                <a16:creationId xmlns:a16="http://schemas.microsoft.com/office/drawing/2014/main" id="{09786552-1FBA-427E-AC0C-CA588221AC6C}"/>
              </a:ext>
            </a:extLst>
          </p:cNvPr>
          <p:cNvSpPr/>
          <p:nvPr/>
        </p:nvSpPr>
        <p:spPr bwMode="auto">
          <a:xfrm>
            <a:off x="801417" y="4313664"/>
            <a:ext cx="772921" cy="785180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accent6"/>
              </a:solidFill>
              <a:effectLst/>
              <a:latin typeface="Times" charset="0"/>
              <a:ea typeface="ＭＳ Ｐゴシック" charset="0"/>
            </a:endParaRPr>
          </a:p>
        </p:txBody>
      </p:sp>
      <p:cxnSp>
        <p:nvCxnSpPr>
          <p:cNvPr id="25" name="Rechte verbindingslijn 10">
            <a:extLst>
              <a:ext uri="{FF2B5EF4-FFF2-40B4-BE49-F238E27FC236}">
                <a16:creationId xmlns:a16="http://schemas.microsoft.com/office/drawing/2014/main" id="{FE446904-75E6-442E-B3DA-C769F2453B8E}"/>
              </a:ext>
            </a:extLst>
          </p:cNvPr>
          <p:cNvCxnSpPr>
            <a:cxnSpLocks/>
          </p:cNvCxnSpPr>
          <p:nvPr/>
        </p:nvCxnSpPr>
        <p:spPr bwMode="auto">
          <a:xfrm>
            <a:off x="1187878" y="4871728"/>
            <a:ext cx="0" cy="16814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kstvak 2">
            <a:extLst>
              <a:ext uri="{FF2B5EF4-FFF2-40B4-BE49-F238E27FC236}">
                <a16:creationId xmlns:a16="http://schemas.microsoft.com/office/drawing/2014/main" id="{1A9E52BF-45DF-4352-A080-D1DAE986D034}"/>
              </a:ext>
            </a:extLst>
          </p:cNvPr>
          <p:cNvSpPr txBox="1"/>
          <p:nvPr/>
        </p:nvSpPr>
        <p:spPr>
          <a:xfrm>
            <a:off x="801417" y="4475421"/>
            <a:ext cx="165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n-lt"/>
              </a:rPr>
              <a:t>2021</a:t>
            </a:r>
            <a:endParaRPr lang="nl-NL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8435321-3BA7-445B-A544-C596B741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187" y="1887076"/>
            <a:ext cx="4120845" cy="19751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715865-F71E-481A-BA73-38FC8637A0FD}"/>
              </a:ext>
            </a:extLst>
          </p:cNvPr>
          <p:cNvSpPr/>
          <p:nvPr/>
        </p:nvSpPr>
        <p:spPr bwMode="auto">
          <a:xfrm>
            <a:off x="-27598" y="-28876"/>
            <a:ext cx="9171598" cy="92319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51512-A1BD-446A-8F98-77CF914B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84" y="-41936"/>
            <a:ext cx="6524625" cy="854075"/>
          </a:xfrm>
        </p:spPr>
        <p:txBody>
          <a:bodyPr/>
          <a:lstStyle/>
          <a:p>
            <a:r>
              <a:rPr lang="en-US" dirty="0"/>
              <a:t>Introducing NEOFLIX video reflection sessions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61360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5323-349B-44A0-8BA4-29B191C5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TRAILER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0580B-72FC-4D00-A167-E346385B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B59D-570E-9A44-918E-F63BFE382F5F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9C39F-AAD0-417E-9F8C-AFE13450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LUMC Willem-Alexander Kinderziekenhuis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8EF4D-4436-4782-B586-167D0E36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1820D2-BEC5-4163-AB2B-0045C0FFF1F6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D14C5-2FE8-4C77-ACD4-BB0D26156D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7435850" cy="3674274"/>
          </a:xfrm>
        </p:spPr>
        <p:txBody>
          <a:bodyPr/>
          <a:lstStyle/>
          <a:p>
            <a:r>
              <a:rPr lang="en-US" dirty="0"/>
              <a:t>Video</a:t>
            </a:r>
            <a:endParaRPr lang="nl-NL" dirty="0"/>
          </a:p>
        </p:txBody>
      </p:sp>
      <p:pic>
        <p:nvPicPr>
          <p:cNvPr id="8" name="NEOFLIX PRESENTS trailer - SD 480p 2.mov" descr="NEOFLIX PRESENTS trailer - SD 480p 2.mov">
            <a:hlinkClick r:id="" action="ppaction://media"/>
            <a:extLst>
              <a:ext uri="{FF2B5EF4-FFF2-40B4-BE49-F238E27FC236}">
                <a16:creationId xmlns:a16="http://schemas.microsoft.com/office/drawing/2014/main" id="{E5AF4D9D-3DE9-864E-9267-564A8DA8C8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9EE8-0266-4042-9FB4-8573E4CA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reflection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FE5F2-4151-4042-A6E6-1A9B65D9BC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DC15-FD44-464C-A7C4-F1BB15639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D4818-38E3-ED46-8EB6-9C722DC93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LUMC Willem-Alexander Kinderziekenhuis</a:t>
            </a:r>
            <a:endParaRPr lang="en-GB" dirty="0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AC09370-0DBF-4F3E-BA4A-7298F446E233}"/>
              </a:ext>
            </a:extLst>
          </p:cNvPr>
          <p:cNvGrpSpPr/>
          <p:nvPr/>
        </p:nvGrpSpPr>
        <p:grpSpPr>
          <a:xfrm>
            <a:off x="642426" y="1898118"/>
            <a:ext cx="7859147" cy="3585681"/>
            <a:chOff x="0" y="1803915"/>
            <a:chExt cx="12210889" cy="5072019"/>
          </a:xfrm>
        </p:grpSpPr>
        <p:pic>
          <p:nvPicPr>
            <p:cNvPr id="9" name="Afbeelding 5">
              <a:extLst>
                <a:ext uri="{FF2B5EF4-FFF2-40B4-BE49-F238E27FC236}">
                  <a16:creationId xmlns:a16="http://schemas.microsoft.com/office/drawing/2014/main" id="{F0E1CB3C-ED7A-4389-8460-DFA38662B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3915"/>
              <a:ext cx="6762691" cy="5072019"/>
            </a:xfrm>
            <a:prstGeom prst="rect">
              <a:avLst/>
            </a:prstGeom>
          </p:spPr>
        </p:pic>
        <p:pic>
          <p:nvPicPr>
            <p:cNvPr id="10" name="Afbeelding 8">
              <a:extLst>
                <a:ext uri="{FF2B5EF4-FFF2-40B4-BE49-F238E27FC236}">
                  <a16:creationId xmlns:a16="http://schemas.microsoft.com/office/drawing/2014/main" id="{827CB85E-5127-420E-8903-FBC07814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570" y="3352800"/>
              <a:ext cx="5608319" cy="3505200"/>
            </a:xfrm>
            <a:prstGeom prst="rect">
              <a:avLst/>
            </a:prstGeom>
          </p:spPr>
        </p:pic>
        <p:sp>
          <p:nvSpPr>
            <p:cNvPr id="11" name="Rechthoek 7">
              <a:extLst>
                <a:ext uri="{FF2B5EF4-FFF2-40B4-BE49-F238E27FC236}">
                  <a16:creationId xmlns:a16="http://schemas.microsoft.com/office/drawing/2014/main" id="{0A13234E-A462-48E8-B0A7-C34501E3A26C}"/>
                </a:ext>
              </a:extLst>
            </p:cNvPr>
            <p:cNvSpPr/>
            <p:nvPr/>
          </p:nvSpPr>
          <p:spPr>
            <a:xfrm>
              <a:off x="3048000" y="2971800"/>
              <a:ext cx="1600200" cy="990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2" name="Rechte verbindingslijn met pijl 10">
              <a:extLst>
                <a:ext uri="{FF2B5EF4-FFF2-40B4-BE49-F238E27FC236}">
                  <a16:creationId xmlns:a16="http://schemas.microsoft.com/office/drawing/2014/main" id="{01E82550-9096-4D5C-A573-29D4199902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48200" y="3124200"/>
              <a:ext cx="2362200" cy="838200"/>
            </a:xfrm>
            <a:prstGeom prst="straightConnector1">
              <a:avLst/>
            </a:prstGeom>
            <a:solidFill>
              <a:schemeClr val="accent1"/>
            </a:solidFill>
            <a:ln w="539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92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9EE8-0266-4042-9FB4-8573E4CA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reflection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FE5F2-4151-4042-A6E6-1A9B65D9BC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CDC15-FD44-464C-A7C4-F1BB15639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D4818-38E3-ED46-8EB6-9C722DC93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LUMC Willem-Alexander Kinderziekenhuis</a:t>
            </a:r>
            <a:endParaRPr lang="en-GB" dirty="0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83671AF1-F4BD-4824-B4E8-22E1E654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522" y="1883953"/>
            <a:ext cx="809304" cy="755890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058FC5EF-23FE-44BA-ABFA-80930979B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83" y="4257169"/>
            <a:ext cx="1808938" cy="179143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2CF7CDA-3C3A-468A-8198-D6778AD69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163" y="4257169"/>
            <a:ext cx="1786283" cy="1597290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AFE8209-C8BC-4E21-B1B5-86DCB77766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63"/>
          <a:stretch/>
        </p:blipFill>
        <p:spPr>
          <a:xfrm>
            <a:off x="3217177" y="5328460"/>
            <a:ext cx="2168975" cy="1159771"/>
          </a:xfrm>
          <a:prstGeom prst="rect">
            <a:avLst/>
          </a:prstGeom>
        </p:spPr>
      </p:pic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B9395B00-1976-44D8-8D19-91F3945C5FF1}"/>
              </a:ext>
            </a:extLst>
          </p:cNvPr>
          <p:cNvCxnSpPr>
            <a:cxnSpLocks/>
          </p:cNvCxnSpPr>
          <p:nvPr/>
        </p:nvCxnSpPr>
        <p:spPr bwMode="auto">
          <a:xfrm>
            <a:off x="4103628" y="2731930"/>
            <a:ext cx="681984" cy="915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9C1E9C11-B809-43DC-9CC3-A74F90E9D9E5}"/>
              </a:ext>
            </a:extLst>
          </p:cNvPr>
          <p:cNvCxnSpPr>
            <a:cxnSpLocks/>
          </p:cNvCxnSpPr>
          <p:nvPr/>
        </p:nvCxnSpPr>
        <p:spPr bwMode="auto">
          <a:xfrm>
            <a:off x="2435629" y="3832167"/>
            <a:ext cx="872380" cy="889409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8">
            <a:extLst>
              <a:ext uri="{FF2B5EF4-FFF2-40B4-BE49-F238E27FC236}">
                <a16:creationId xmlns:a16="http://schemas.microsoft.com/office/drawing/2014/main" id="{020C5F42-E3EF-486C-81C2-763FA70BA1DE}"/>
              </a:ext>
            </a:extLst>
          </p:cNvPr>
          <p:cNvGrpSpPr/>
          <p:nvPr/>
        </p:nvGrpSpPr>
        <p:grpSpPr>
          <a:xfrm>
            <a:off x="355684" y="1792837"/>
            <a:ext cx="3559481" cy="1809010"/>
            <a:chOff x="0" y="1803915"/>
            <a:chExt cx="12210889" cy="5072019"/>
          </a:xfrm>
        </p:grpSpPr>
        <p:pic>
          <p:nvPicPr>
            <p:cNvPr id="18" name="Afbeelding 5">
              <a:extLst>
                <a:ext uri="{FF2B5EF4-FFF2-40B4-BE49-F238E27FC236}">
                  <a16:creationId xmlns:a16="http://schemas.microsoft.com/office/drawing/2014/main" id="{CD5FEA48-2B89-49CB-8CC1-53730AFA1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03915"/>
              <a:ext cx="6762691" cy="5072019"/>
            </a:xfrm>
            <a:prstGeom prst="rect">
              <a:avLst/>
            </a:prstGeom>
          </p:spPr>
        </p:pic>
        <p:pic>
          <p:nvPicPr>
            <p:cNvPr id="19" name="Afbeelding 8">
              <a:extLst>
                <a:ext uri="{FF2B5EF4-FFF2-40B4-BE49-F238E27FC236}">
                  <a16:creationId xmlns:a16="http://schemas.microsoft.com/office/drawing/2014/main" id="{9B862190-58CB-422F-922C-6B9BBADF3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570" y="3352800"/>
              <a:ext cx="5608319" cy="3505200"/>
            </a:xfrm>
            <a:prstGeom prst="rect">
              <a:avLst/>
            </a:prstGeom>
          </p:spPr>
        </p:pic>
        <p:sp>
          <p:nvSpPr>
            <p:cNvPr id="20" name="Rechthoek 7">
              <a:extLst>
                <a:ext uri="{FF2B5EF4-FFF2-40B4-BE49-F238E27FC236}">
                  <a16:creationId xmlns:a16="http://schemas.microsoft.com/office/drawing/2014/main" id="{2D770021-4393-4200-93B4-6B256EC438CF}"/>
                </a:ext>
              </a:extLst>
            </p:cNvPr>
            <p:cNvSpPr/>
            <p:nvPr/>
          </p:nvSpPr>
          <p:spPr>
            <a:xfrm>
              <a:off x="3048000" y="2971800"/>
              <a:ext cx="1600200" cy="990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21" name="Rechte verbindingslijn met pijl 10">
              <a:extLst>
                <a:ext uri="{FF2B5EF4-FFF2-40B4-BE49-F238E27FC236}">
                  <a16:creationId xmlns:a16="http://schemas.microsoft.com/office/drawing/2014/main" id="{210017A8-BC79-4FF9-AE48-0EEE86F8BE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48200" y="3124200"/>
              <a:ext cx="2362200" cy="838200"/>
            </a:xfrm>
            <a:prstGeom prst="straightConnector1">
              <a:avLst/>
            </a:prstGeom>
            <a:solidFill>
              <a:schemeClr val="accent1"/>
            </a:solidFill>
            <a:ln w="539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3" name="Afbeelding 22" descr="Afbeelding met tekst, binnen, plafond, muur&#10;&#10;Automatisch gegenereerde beschrijving">
            <a:extLst>
              <a:ext uri="{FF2B5EF4-FFF2-40B4-BE49-F238E27FC236}">
                <a16:creationId xmlns:a16="http://schemas.microsoft.com/office/drawing/2014/main" id="{0C3FECAC-6885-B146-B94F-8D44A972109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440" r="15275" b="32718"/>
          <a:stretch/>
        </p:blipFill>
        <p:spPr>
          <a:xfrm>
            <a:off x="4893499" y="1792837"/>
            <a:ext cx="2852319" cy="1878187"/>
          </a:xfrm>
          <a:prstGeom prst="rect">
            <a:avLst/>
          </a:prstGeom>
        </p:spPr>
      </p:pic>
      <p:pic>
        <p:nvPicPr>
          <p:cNvPr id="9" name="Afbeelding 8" descr="Afbeelding met tekst, binnen, plafond, kantoor&#10;&#10;Automatisch gegenereerde beschrijving">
            <a:extLst>
              <a:ext uri="{FF2B5EF4-FFF2-40B4-BE49-F238E27FC236}">
                <a16:creationId xmlns:a16="http://schemas.microsoft.com/office/drawing/2014/main" id="{A4B2DA93-BEE0-0848-81AE-D602E8EAB6A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175"/>
          <a:stretch/>
        </p:blipFill>
        <p:spPr>
          <a:xfrm>
            <a:off x="7352099" y="2600831"/>
            <a:ext cx="1624864" cy="1081421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81916EDB-F2E4-E842-A09A-51D97105191C}"/>
              </a:ext>
            </a:extLst>
          </p:cNvPr>
          <p:cNvSpPr/>
          <p:nvPr/>
        </p:nvSpPr>
        <p:spPr bwMode="auto">
          <a:xfrm rot="21339240">
            <a:off x="6137693" y="1920915"/>
            <a:ext cx="999363" cy="62872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C0A838C1-5BBA-DF47-9435-65E29A5AEFE5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7135619" y="2197411"/>
            <a:ext cx="651959" cy="471503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Volume outline">
            <a:extLst>
              <a:ext uri="{FF2B5EF4-FFF2-40B4-BE49-F238E27FC236}">
                <a16:creationId xmlns:a16="http://schemas.microsoft.com/office/drawing/2014/main" id="{18BC1048-30A0-4B88-82FF-5CFD3151F6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1059" y="1310038"/>
            <a:ext cx="651959" cy="65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0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1D26-F042-9A4A-BBAA-4E6FC16F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NEOFLIX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D4EF7-8B97-374F-B3C5-41D563CCD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41" y="889917"/>
            <a:ext cx="8065528" cy="55998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b="1" dirty="0" err="1"/>
              <a:t>Continued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review of </a:t>
            </a:r>
            <a:r>
              <a:rPr lang="nl-NL" b="1" dirty="0" err="1"/>
              <a:t>neonatal</a:t>
            </a:r>
            <a:r>
              <a:rPr lang="nl-NL" b="1" dirty="0"/>
              <a:t> </a:t>
            </a:r>
            <a:r>
              <a:rPr lang="nl-NL" b="1" dirty="0" err="1"/>
              <a:t>resuscitation</a:t>
            </a:r>
            <a:endParaRPr lang="nl-NL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b="1" dirty="0" err="1"/>
              <a:t>Added</a:t>
            </a:r>
            <a:r>
              <a:rPr lang="nl-NL" dirty="0"/>
              <a:t> review of:</a:t>
            </a:r>
          </a:p>
          <a:p>
            <a:pPr marL="817200" lvl="2" indent="-457200">
              <a:buFont typeface="Arial" panose="020B0604020202020204" pitchFamily="34" charset="0"/>
              <a:buChar char="•"/>
            </a:pPr>
            <a:r>
              <a:rPr lang="nl-NL" sz="1400" dirty="0" err="1"/>
              <a:t>Intubations</a:t>
            </a:r>
            <a:endParaRPr lang="nl-NL" sz="1400" dirty="0"/>
          </a:p>
          <a:p>
            <a:pPr marL="817200" lvl="2" indent="-457200">
              <a:buFont typeface="Arial" panose="020B0604020202020204" pitchFamily="34" charset="0"/>
              <a:buChar char="•"/>
            </a:pPr>
            <a:r>
              <a:rPr lang="nl-NL" sz="1400" dirty="0"/>
              <a:t>MIST-procedures</a:t>
            </a:r>
          </a:p>
          <a:p>
            <a:pPr marL="817200" lvl="2" indent="-457200">
              <a:buFont typeface="Arial" panose="020B0604020202020204" pitchFamily="34" charset="0"/>
              <a:buChar char="•"/>
            </a:pPr>
            <a:r>
              <a:rPr lang="nl-NL" sz="1400" dirty="0" err="1"/>
              <a:t>Insertion</a:t>
            </a:r>
            <a:r>
              <a:rPr lang="nl-NL" sz="1400" dirty="0"/>
              <a:t> of </a:t>
            </a:r>
            <a:r>
              <a:rPr lang="nl-NL" sz="1400" dirty="0" err="1"/>
              <a:t>lines</a:t>
            </a:r>
            <a:endParaRPr lang="nl-NL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b="1" dirty="0" err="1"/>
              <a:t>Tobii</a:t>
            </a:r>
            <a:r>
              <a:rPr lang="nl-NL" b="1" dirty="0"/>
              <a:t> </a:t>
            </a:r>
            <a:r>
              <a:rPr lang="nl-NL" b="1" dirty="0" err="1"/>
              <a:t>glasses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eye</a:t>
            </a:r>
            <a:r>
              <a:rPr lang="nl-NL" b="1" dirty="0"/>
              <a:t>-tracking: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1400" dirty="0"/>
              <a:t>“Point-of-view” recording.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1400" dirty="0" err="1"/>
              <a:t>Possible</a:t>
            </a:r>
            <a:r>
              <a:rPr lang="nl-NL" sz="1400" dirty="0"/>
              <a:t>, </a:t>
            </a:r>
            <a:r>
              <a:rPr lang="nl-NL" sz="1400" dirty="0" err="1"/>
              <a:t>educational</a:t>
            </a:r>
            <a:r>
              <a:rPr lang="nl-NL" sz="1400" dirty="0"/>
              <a:t> benefit, </a:t>
            </a:r>
            <a:r>
              <a:rPr lang="nl-NL" sz="1400" dirty="0" err="1"/>
              <a:t>glasses</a:t>
            </a:r>
            <a:r>
              <a:rPr lang="nl-NL" sz="1400" dirty="0"/>
              <a:t> are </a:t>
            </a:r>
            <a:r>
              <a:rPr lang="nl-NL" sz="1400" dirty="0" err="1"/>
              <a:t>comfortable</a:t>
            </a:r>
            <a:r>
              <a:rPr lang="nl-NL" sz="1400" dirty="0"/>
              <a:t> (Wagner et al. 2021)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l-NL" b="1" dirty="0"/>
              <a:t>GoPro / audio </a:t>
            </a:r>
            <a:r>
              <a:rPr lang="nl-NL" b="1" dirty="0" err="1"/>
              <a:t>during</a:t>
            </a:r>
            <a:r>
              <a:rPr lang="nl-NL" b="1" dirty="0"/>
              <a:t> </a:t>
            </a:r>
            <a:r>
              <a:rPr lang="nl-NL" b="1" dirty="0" err="1"/>
              <a:t>neonatal</a:t>
            </a:r>
            <a:r>
              <a:rPr lang="nl-NL" b="1" dirty="0"/>
              <a:t> </a:t>
            </a:r>
            <a:r>
              <a:rPr lang="nl-NL" b="1" dirty="0" err="1"/>
              <a:t>stabilization</a:t>
            </a:r>
            <a:r>
              <a:rPr lang="nl-NL" b="1" dirty="0"/>
              <a:t>: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nl-NL" sz="1400" dirty="0"/>
              <a:t>Teamwork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r>
              <a:rPr lang="nl-NL" sz="1400" dirty="0"/>
              <a:t>Williams et al. (2010): CRM </a:t>
            </a:r>
            <a:r>
              <a:rPr lang="nl-NL" sz="1400" dirty="0" err="1"/>
              <a:t>during</a:t>
            </a:r>
            <a:r>
              <a:rPr lang="nl-NL" sz="1400" dirty="0"/>
              <a:t> </a:t>
            </a:r>
            <a:r>
              <a:rPr lang="nl-NL" sz="1400" dirty="0" err="1"/>
              <a:t>neonatal</a:t>
            </a:r>
            <a:r>
              <a:rPr lang="nl-NL" sz="1400" dirty="0"/>
              <a:t> </a:t>
            </a:r>
            <a:r>
              <a:rPr lang="nl-NL" sz="1400" dirty="0" err="1"/>
              <a:t>stabilization</a:t>
            </a:r>
            <a:endParaRPr lang="nl-NL" sz="1400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nl-NL" sz="1400" dirty="0"/>
              <a:t>Communication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r>
              <a:rPr lang="nl-NL" sz="1400" dirty="0"/>
              <a:t>H</a:t>
            </a:r>
            <a:r>
              <a:rPr lang="en-US" sz="1400" dirty="0" err="1">
                <a:effectLst/>
                <a:ea typeface="Calibri" panose="020F0502020204030204" pitchFamily="34" charset="0"/>
              </a:rPr>
              <a:t>ärgestam</a:t>
            </a:r>
            <a:r>
              <a:rPr lang="en-US" sz="1400" dirty="0">
                <a:effectLst/>
                <a:ea typeface="Calibri" panose="020F0502020204030204" pitchFamily="34" charset="0"/>
              </a:rPr>
              <a:t> et al. (2016): non-verbal communication in trauma care</a:t>
            </a:r>
            <a:endParaRPr lang="nl-NL" sz="1400" dirty="0"/>
          </a:p>
          <a:p>
            <a:pPr marL="645750" lvl="2" indent="-285750"/>
            <a:r>
              <a:rPr lang="nl-NL" sz="1400" dirty="0" err="1"/>
              <a:t>Leadership</a:t>
            </a:r>
            <a:endParaRPr lang="nl-NL" sz="1400" dirty="0"/>
          </a:p>
          <a:p>
            <a:pPr marL="1005750" lvl="3" indent="-285750"/>
            <a:r>
              <a:rPr lang="nl-NL" sz="1400" dirty="0"/>
              <a:t>(</a:t>
            </a:r>
            <a:r>
              <a:rPr lang="nl-NL" sz="1400" dirty="0" err="1"/>
              <a:t>Sarcevic</a:t>
            </a:r>
            <a:r>
              <a:rPr lang="nl-NL" sz="1400" dirty="0"/>
              <a:t> et al. 2011): </a:t>
            </a:r>
            <a:r>
              <a:rPr lang="nl-NL" sz="1400" dirty="0" err="1"/>
              <a:t>leadership</a:t>
            </a:r>
            <a:r>
              <a:rPr lang="nl-NL" sz="1400" dirty="0"/>
              <a:t> </a:t>
            </a:r>
            <a:r>
              <a:rPr lang="nl-NL" sz="1400" dirty="0" err="1"/>
              <a:t>structures</a:t>
            </a:r>
            <a:r>
              <a:rPr lang="nl-NL" sz="1400" dirty="0"/>
              <a:t> in trauma care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702900" lvl="2" indent="-342900">
              <a:buFont typeface="Courier New" panose="02070309020205020404" pitchFamily="49" charset="0"/>
              <a:buChar char="o"/>
            </a:pP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1356-ACF3-3C4A-AD05-EC52D8D1F6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830F7-9C62-3D4C-91B6-52B31A386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1EB9B-8128-5A41-8FA6-05604FD8E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LUMC Willem-Alexander Kinderziekenhuis</a:t>
            </a:r>
            <a:endParaRPr lang="en-GB" dirty="0"/>
          </a:p>
        </p:txBody>
      </p:sp>
      <p:pic>
        <p:nvPicPr>
          <p:cNvPr id="10" name="Graphic 9" descr="Volume outline">
            <a:extLst>
              <a:ext uri="{FF2B5EF4-FFF2-40B4-BE49-F238E27FC236}">
                <a16:creationId xmlns:a16="http://schemas.microsoft.com/office/drawing/2014/main" id="{99785821-E35C-4C84-9847-FA74A39C3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8170" y="2595625"/>
            <a:ext cx="914400" cy="914400"/>
          </a:xfrm>
          <a:prstGeom prst="rect">
            <a:avLst/>
          </a:prstGeom>
        </p:spPr>
      </p:pic>
      <p:pic>
        <p:nvPicPr>
          <p:cNvPr id="12" name="Graphic 11" descr="Video camera outline">
            <a:extLst>
              <a:ext uri="{FF2B5EF4-FFF2-40B4-BE49-F238E27FC236}">
                <a16:creationId xmlns:a16="http://schemas.microsoft.com/office/drawing/2014/main" id="{BA53F552-C65C-47EE-85F1-923D5BDB8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7792" y="16177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9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FBE6-705B-B343-9A5D-45CC2EF0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Conditions</a:t>
            </a:r>
            <a:r>
              <a:rPr lang="nl-NL" dirty="0"/>
              <a:t> (1)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56D0A-C36E-4D45-87B8-48EFFA1C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1D6C9-61C7-0942-9810-2A8658EF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F0A556-C2C1-084E-9F8B-8B10835BF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35" y="1435108"/>
            <a:ext cx="5006181" cy="5113337"/>
          </a:xfrm>
        </p:spPr>
        <p:txBody>
          <a:bodyPr/>
          <a:lstStyle/>
          <a:p>
            <a:pPr lvl="1" indent="0">
              <a:buNone/>
            </a:pPr>
            <a:r>
              <a:rPr lang="nl-NL" b="1" dirty="0" err="1"/>
              <a:t>Essential</a:t>
            </a:r>
            <a:r>
              <a:rPr lang="nl-NL" b="1" dirty="0"/>
              <a:t>: </a:t>
            </a:r>
            <a:r>
              <a:rPr lang="nl-NL" b="1" i="1" dirty="0"/>
              <a:t>safe </a:t>
            </a:r>
            <a:r>
              <a:rPr lang="nl-NL" b="1" i="1" dirty="0" err="1"/>
              <a:t>learning</a:t>
            </a:r>
            <a:r>
              <a:rPr lang="nl-NL" b="1" i="1" dirty="0"/>
              <a:t> environment</a:t>
            </a:r>
            <a:r>
              <a:rPr lang="nl-NL" b="1" dirty="0"/>
              <a:t>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700" b="1" dirty="0"/>
          </a:p>
          <a:p>
            <a:r>
              <a:rPr lang="nl-NL" b="1" dirty="0">
                <a:solidFill>
                  <a:srgbClr val="C00000"/>
                </a:solidFill>
              </a:rPr>
              <a:t>NEOFLIX</a:t>
            </a:r>
            <a:r>
              <a:rPr lang="nl-NL" sz="1700" dirty="0">
                <a:solidFill>
                  <a:srgbClr val="C00000"/>
                </a:solidFill>
              </a:rPr>
              <a:t>: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1400" dirty="0" err="1"/>
              <a:t>Multidisciplinary</a:t>
            </a:r>
            <a:r>
              <a:rPr lang="nl-NL" sz="1400" dirty="0"/>
              <a:t> – nurses &amp; </a:t>
            </a:r>
            <a:r>
              <a:rPr lang="nl-NL" sz="1400" dirty="0" err="1"/>
              <a:t>docters</a:t>
            </a:r>
            <a:endParaRPr lang="nl-NL" sz="1400" dirty="0"/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1400" dirty="0"/>
              <a:t>Goal: </a:t>
            </a:r>
            <a:r>
              <a:rPr lang="nl-NL" sz="1400" dirty="0" err="1"/>
              <a:t>learn</a:t>
            </a:r>
            <a:r>
              <a:rPr lang="nl-NL" sz="1400" dirty="0"/>
              <a:t> </a:t>
            </a:r>
            <a:r>
              <a:rPr lang="nl-NL" sz="1400" dirty="0" err="1"/>
              <a:t>together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daily</a:t>
            </a:r>
            <a:r>
              <a:rPr lang="nl-NL" sz="1400" dirty="0"/>
              <a:t> </a:t>
            </a:r>
            <a:r>
              <a:rPr lang="nl-NL" sz="1400" dirty="0" err="1"/>
              <a:t>practice</a:t>
            </a:r>
            <a:r>
              <a:rPr lang="nl-NL" sz="1400" dirty="0"/>
              <a:t>; as </a:t>
            </a:r>
            <a:r>
              <a:rPr lang="nl-NL" sz="1400" dirty="0" err="1"/>
              <a:t>much</a:t>
            </a:r>
            <a:r>
              <a:rPr lang="nl-NL" sz="1400" dirty="0"/>
              <a:t> as </a:t>
            </a:r>
            <a:r>
              <a:rPr lang="nl-NL" sz="1400" dirty="0" err="1"/>
              <a:t>possible</a:t>
            </a:r>
            <a:r>
              <a:rPr lang="nl-NL" sz="1400" dirty="0"/>
              <a:t> </a:t>
            </a:r>
            <a:r>
              <a:rPr lang="nl-NL" sz="1400" dirty="0" err="1"/>
              <a:t>should</a:t>
            </a:r>
            <a:r>
              <a:rPr lang="nl-NL" sz="1400" dirty="0"/>
              <a:t> go right.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Feedback rules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Presence of ‘cast’</a:t>
            </a:r>
          </a:p>
          <a:p>
            <a:pPr lvl="3" indent="0">
              <a:buNone/>
            </a:pPr>
            <a:endParaRPr lang="nl-NL" sz="1700" dirty="0"/>
          </a:p>
          <a:p>
            <a:pPr lvl="2" indent="0">
              <a:buNone/>
            </a:pPr>
            <a:endParaRPr lang="nl-NL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700" b="1" dirty="0"/>
          </a:p>
          <a:p>
            <a:endParaRPr lang="en-US" sz="1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F095B-617C-7D47-BE8F-7A6B45267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LUMC Willem-Alexander </a:t>
            </a:r>
            <a:r>
              <a:rPr lang="en-GB" dirty="0" err="1"/>
              <a:t>Kinderziekenhuis</a:t>
            </a:r>
            <a:endParaRPr lang="en-GB" dirty="0"/>
          </a:p>
        </p:txBody>
      </p:sp>
      <p:pic>
        <p:nvPicPr>
          <p:cNvPr id="8" name="Afbeelding 4">
            <a:extLst>
              <a:ext uri="{FF2B5EF4-FFF2-40B4-BE49-F238E27FC236}">
                <a16:creationId xmlns:a16="http://schemas.microsoft.com/office/drawing/2014/main" id="{AB6CFAAD-C06F-4D8F-8410-BE111A937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5" t="29697" r="6250" b="27879"/>
          <a:stretch/>
        </p:blipFill>
        <p:spPr>
          <a:xfrm>
            <a:off x="1056057" y="1943294"/>
            <a:ext cx="6035306" cy="21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8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1E62-C24B-914C-BC1A-5D179552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Conditions</a:t>
            </a:r>
            <a:r>
              <a:rPr lang="nl-NL" dirty="0"/>
              <a:t> (2)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EF3AA-4137-8047-8423-E62E0F089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2BDE-C3D2-1949-AFE5-52808CA2C2D1}" type="datetime5">
              <a:rPr lang="nl-NL" smtClean="0"/>
              <a:t>8-mrt-22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44C42-B851-464B-AE8E-DF3F84BF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2A6F-56DC-804D-B355-6A0ECE94EB36}" type="slidenum">
              <a:rPr lang="en-GB" smtClean="0"/>
              <a:pPr/>
              <a:t>16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468FFE-D6F7-D041-863E-D1C299FA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302850"/>
            <a:ext cx="7697586" cy="5113337"/>
          </a:xfrm>
        </p:spPr>
        <p:txBody>
          <a:bodyPr/>
          <a:lstStyle/>
          <a:p>
            <a:r>
              <a:rPr lang="en-US" b="1" dirty="0"/>
              <a:t>Privacy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Recordings of the </a:t>
            </a:r>
            <a:r>
              <a:rPr lang="en-US" sz="2000" b="1" dirty="0"/>
              <a:t>hands</a:t>
            </a:r>
            <a:r>
              <a:rPr lang="en-US" sz="2000" dirty="0"/>
              <a:t> of the caregivers during neonatal stabilization are </a:t>
            </a:r>
            <a:r>
              <a:rPr lang="en-US" sz="2000" b="1" dirty="0"/>
              <a:t>standard care </a:t>
            </a:r>
            <a:r>
              <a:rPr lang="en-US" sz="2000" dirty="0"/>
              <a:t>and part of </a:t>
            </a:r>
            <a:r>
              <a:rPr lang="en-US" sz="2000" b="1" dirty="0"/>
              <a:t>medical record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Recordings eye-tracking glasses / GoPro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b="1" dirty="0"/>
              <a:t>quality assurance</a:t>
            </a:r>
            <a:endParaRPr lang="en-US" sz="2000" dirty="0"/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Accessible only by dedicated </a:t>
            </a:r>
            <a:r>
              <a:rPr lang="en-US" sz="2000" dirty="0" err="1"/>
              <a:t>Neoflix</a:t>
            </a:r>
            <a:r>
              <a:rPr lang="en-US" sz="2000" dirty="0"/>
              <a:t> members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Opt-out</a:t>
            </a:r>
            <a:r>
              <a:rPr lang="en-US" sz="2000" dirty="0"/>
              <a:t> for caregivers</a:t>
            </a:r>
            <a:r>
              <a:rPr lang="en-US" sz="2000" dirty="0">
                <a:sym typeface="Wingdings" panose="05000000000000000000" pitchFamily="2" charset="2"/>
              </a:rPr>
              <a:t> no recording.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Extra </a:t>
            </a:r>
            <a:r>
              <a:rPr lang="en-US" sz="2000" b="1" dirty="0"/>
              <a:t>consent</a:t>
            </a:r>
            <a:r>
              <a:rPr lang="en-US" sz="2000" dirty="0"/>
              <a:t> for use of recordings in </a:t>
            </a:r>
            <a:r>
              <a:rPr lang="en-US" sz="2000" dirty="0" err="1"/>
              <a:t>Neoflix</a:t>
            </a:r>
            <a:r>
              <a:rPr lang="en-US" sz="2000" dirty="0"/>
              <a:t> reflection sessions.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Data storage on </a:t>
            </a:r>
            <a:r>
              <a:rPr lang="en-US" sz="2000" b="1" dirty="0"/>
              <a:t>secure</a:t>
            </a:r>
            <a:r>
              <a:rPr lang="en-US" sz="2000" dirty="0"/>
              <a:t> disc &amp; </a:t>
            </a:r>
            <a:r>
              <a:rPr lang="en-US" sz="2000" b="1" dirty="0"/>
              <a:t>deletion</a:t>
            </a:r>
            <a:r>
              <a:rPr lang="en-US" sz="2000" dirty="0"/>
              <a:t> afterwards.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27F8D3-6371-8C41-A6E0-C7E802767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LUMC Willem-Alexander Kinderziekenhuis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D1D404-7804-804C-9AA7-3279B996F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1" t="11502" r="10063" b="17405"/>
          <a:stretch/>
        </p:blipFill>
        <p:spPr>
          <a:xfrm>
            <a:off x="6364047" y="4654103"/>
            <a:ext cx="1454631" cy="13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5F72-11B7-410C-A055-A7B3B1FB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NEOFLIX | study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88951-F1E5-4358-BE75-E8CE547A6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35" y="1408051"/>
            <a:ext cx="5633957" cy="40418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describe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process</a:t>
            </a:r>
            <a:r>
              <a:rPr lang="nl-NL" b="1" dirty="0"/>
              <a:t> of </a:t>
            </a:r>
            <a:r>
              <a:rPr lang="nl-NL" b="1" dirty="0" err="1"/>
              <a:t>learning</a:t>
            </a:r>
            <a:r>
              <a:rPr lang="nl-NL" b="1" dirty="0"/>
              <a:t> </a:t>
            </a:r>
            <a:r>
              <a:rPr lang="nl-NL" b="1" dirty="0" err="1"/>
              <a:t>from</a:t>
            </a:r>
            <a:r>
              <a:rPr lang="nl-NL" b="1" dirty="0"/>
              <a:t> </a:t>
            </a:r>
            <a:r>
              <a:rPr lang="nl-NL" b="1" dirty="0" err="1"/>
              <a:t>videoreflection</a:t>
            </a:r>
            <a:r>
              <a:rPr lang="nl-NL" b="1" dirty="0"/>
              <a:t> of </a:t>
            </a:r>
            <a:r>
              <a:rPr lang="nl-NL" b="1" dirty="0" err="1"/>
              <a:t>daily</a:t>
            </a:r>
            <a:r>
              <a:rPr lang="nl-NL" b="1" dirty="0"/>
              <a:t> </a:t>
            </a:r>
            <a:r>
              <a:rPr lang="nl-NL" b="1" dirty="0" err="1"/>
              <a:t>neonatal</a:t>
            </a:r>
            <a:r>
              <a:rPr lang="nl-NL" b="1" dirty="0"/>
              <a:t> </a:t>
            </a:r>
            <a:r>
              <a:rPr lang="nl-NL" b="1" dirty="0" err="1"/>
              <a:t>interventions</a:t>
            </a:r>
            <a:endParaRPr lang="nl-NL" b="1" dirty="0"/>
          </a:p>
          <a:p>
            <a:pPr marL="457200" indent="-457200">
              <a:buFont typeface="+mj-lt"/>
              <a:buAutoNum type="arabicPeriod"/>
            </a:pPr>
            <a:endParaRPr lang="nl-NL" b="1" dirty="0"/>
          </a:p>
          <a:p>
            <a:pPr marL="457200" indent="-457200">
              <a:buFont typeface="+mj-lt"/>
              <a:buAutoNum type="arabicPeriod"/>
            </a:pPr>
            <a:endParaRPr lang="nl-NL" b="1" dirty="0"/>
          </a:p>
          <a:p>
            <a:pPr marL="457200" indent="-457200">
              <a:buFont typeface="+mj-lt"/>
              <a:buAutoNum type="arabicPeriod"/>
            </a:pPr>
            <a:endParaRPr lang="nl-NL" b="1" dirty="0"/>
          </a:p>
          <a:p>
            <a:pPr marL="457200" indent="-457200">
              <a:buFont typeface="+mj-lt"/>
              <a:buAutoNum type="arabicPeriod"/>
            </a:pPr>
            <a:endParaRPr lang="nl-NL" b="1" dirty="0"/>
          </a:p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explore</a:t>
            </a:r>
            <a:r>
              <a:rPr lang="nl-NL" b="1" dirty="0"/>
              <a:t> </a:t>
            </a:r>
            <a:r>
              <a:rPr lang="nl-NL" b="1" dirty="0" err="1"/>
              <a:t>how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make </a:t>
            </a:r>
            <a:r>
              <a:rPr lang="nl-NL" b="1" dirty="0" err="1"/>
              <a:t>implementation</a:t>
            </a:r>
            <a:r>
              <a:rPr lang="nl-NL" b="1" dirty="0"/>
              <a:t> of </a:t>
            </a:r>
            <a:r>
              <a:rPr lang="nl-NL" b="1" dirty="0" err="1"/>
              <a:t>videoreflection</a:t>
            </a:r>
            <a:r>
              <a:rPr lang="nl-NL" b="1" dirty="0"/>
              <a:t> </a:t>
            </a:r>
            <a:r>
              <a:rPr lang="nl-NL" b="1" dirty="0" err="1"/>
              <a:t>successful</a:t>
            </a:r>
            <a:endParaRPr lang="nl-NL" b="1" dirty="0"/>
          </a:p>
          <a:p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7EB2A-FF91-45AA-97BD-FAC741643D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C8F41-13A0-4A4E-86DA-A3FF52750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60562-60CD-4FCA-84D3-E1FB83B28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LUMC Willem-Alexander </a:t>
            </a:r>
            <a:r>
              <a:rPr lang="en-GB" dirty="0" err="1"/>
              <a:t>Kinderziekenhuis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513D0-DEB0-4ABE-A781-5167C328F320}"/>
              </a:ext>
            </a:extLst>
          </p:cNvPr>
          <p:cNvSpPr txBox="1"/>
          <p:nvPr/>
        </p:nvSpPr>
        <p:spPr>
          <a:xfrm>
            <a:off x="1109133" y="2272695"/>
            <a:ext cx="3336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Intubations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accent6"/>
                </a:solidFill>
                <a:latin typeface="+mn-lt"/>
              </a:rPr>
              <a:t>Line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insertions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Neonatal</a:t>
            </a:r>
            <a:r>
              <a:rPr lang="nl-NL" sz="20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resuscitation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F9180-0DDF-4087-8F40-1F35D01DAAF6}"/>
              </a:ext>
            </a:extLst>
          </p:cNvPr>
          <p:cNvSpPr txBox="1"/>
          <p:nvPr/>
        </p:nvSpPr>
        <p:spPr>
          <a:xfrm>
            <a:off x="713873" y="4416372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accent6"/>
                </a:solidFill>
                <a:latin typeface="+mn-lt"/>
              </a:rPr>
              <a:t>Privacy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accent6"/>
                </a:solidFill>
                <a:latin typeface="+mn-lt"/>
              </a:rPr>
              <a:t>Technical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aspects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Logistics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accent6"/>
                </a:solidFill>
                <a:latin typeface="+mn-lt"/>
              </a:rPr>
              <a:t>Safe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learning</a:t>
            </a:r>
            <a:r>
              <a:rPr lang="nl-NL" sz="2000" dirty="0">
                <a:solidFill>
                  <a:schemeClr val="accent6"/>
                </a:solidFill>
                <a:latin typeface="+mn-lt"/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146750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497D7-4936-44F7-99EB-6DADBFA2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74" y="-15029"/>
            <a:ext cx="6524625" cy="854075"/>
          </a:xfrm>
        </p:spPr>
        <p:txBody>
          <a:bodyPr wrap="square" anchor="b">
            <a:normAutofit/>
          </a:bodyPr>
          <a:lstStyle/>
          <a:p>
            <a:r>
              <a:rPr lang="nl-NL" dirty="0" err="1"/>
              <a:t>Improving</a:t>
            </a:r>
            <a:r>
              <a:rPr lang="nl-NL" dirty="0"/>
              <a:t> complex care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69E53A-5D73-4200-9419-0F5EF4F5B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02588" y="6553200"/>
            <a:ext cx="855662" cy="3048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F08A2BDE-C3D2-1949-AFE5-52808CA2C2D1}" type="datetime5">
              <a:rPr lang="nl-NL" smtClean="0"/>
              <a:pPr>
                <a:spcAft>
                  <a:spcPts val="600"/>
                </a:spcAft>
              </a:pPr>
              <a:t>8-mrt-22</a:t>
            </a:fld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34404F-6423-407B-881C-3C648ED1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738" y="6553200"/>
            <a:ext cx="542395" cy="3048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3C622A6F-56DC-804D-B355-6A0ECE94EB36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4E0F6-E47B-4DF5-A7DE-912641E5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421" y="975805"/>
            <a:ext cx="2755359" cy="17542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8CB1C09B-4580-4D82-AF85-E513A49A0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LUMC Willem-Alexander Kinderziekenhuis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AD8E5351-DBBC-4B81-B6BD-AED6DA850A83}"/>
              </a:ext>
            </a:extLst>
          </p:cNvPr>
          <p:cNvSpPr/>
          <p:nvPr/>
        </p:nvSpPr>
        <p:spPr bwMode="auto">
          <a:xfrm>
            <a:off x="659314" y="1370070"/>
            <a:ext cx="1078228" cy="1028033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6CF62A-3C3F-40CF-96A7-FB4A362728E4}"/>
              </a:ext>
            </a:extLst>
          </p:cNvPr>
          <p:cNvSpPr txBox="1">
            <a:spLocks/>
          </p:cNvSpPr>
          <p:nvPr/>
        </p:nvSpPr>
        <p:spPr bwMode="auto">
          <a:xfrm>
            <a:off x="689876" y="1558133"/>
            <a:ext cx="1017103" cy="57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sz="1450" b="1" kern="0" dirty="0">
                <a:solidFill>
                  <a:srgbClr val="FF0000"/>
                </a:solidFill>
              </a:rPr>
              <a:t>Action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bg1"/>
              </a:solidFill>
            </a:endParaRPr>
          </a:p>
          <a:p>
            <a:pPr lvl="1" indent="0">
              <a:buFont typeface="Times" charset="0"/>
              <a:buNone/>
            </a:pPr>
            <a:endParaRPr lang="nl-NL" sz="1800" kern="0" dirty="0">
              <a:solidFill>
                <a:schemeClr val="bg1"/>
              </a:solidFill>
            </a:endParaRPr>
          </a:p>
        </p:txBody>
      </p:sp>
      <p:cxnSp>
        <p:nvCxnSpPr>
          <p:cNvPr id="14" name="Rechte verbindingslijn 7">
            <a:extLst>
              <a:ext uri="{FF2B5EF4-FFF2-40B4-BE49-F238E27FC236}">
                <a16:creationId xmlns:a16="http://schemas.microsoft.com/office/drawing/2014/main" id="{F58D6BB3-4B6C-4F79-8D0F-2DFADE275505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5483" y="2074128"/>
            <a:ext cx="0" cy="4479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E3128-C3E7-4E6A-A7D5-1C1AE4117C9F}"/>
              </a:ext>
            </a:extLst>
          </p:cNvPr>
          <p:cNvSpPr txBox="1"/>
          <p:nvPr/>
        </p:nvSpPr>
        <p:spPr>
          <a:xfrm>
            <a:off x="2533083" y="1142658"/>
            <a:ext cx="31394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/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Observations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, questionnaires, interviews </a:t>
            </a:r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and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Neoflix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evaluation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group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1295B-91F3-47BC-A2C9-82ACAA146184}"/>
              </a:ext>
            </a:extLst>
          </p:cNvPr>
          <p:cNvSpPr txBox="1"/>
          <p:nvPr/>
        </p:nvSpPr>
        <p:spPr>
          <a:xfrm>
            <a:off x="1109133" y="4802014"/>
            <a:ext cx="4708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accent6"/>
                </a:solidFill>
                <a:latin typeface="+mn-lt"/>
              </a:rPr>
              <a:t>Privacy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accent6"/>
                </a:solidFill>
                <a:latin typeface="+mn-lt"/>
              </a:rPr>
              <a:t>Technical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aspects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Logistics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accent6"/>
                </a:solidFill>
                <a:latin typeface="+mn-lt"/>
              </a:rPr>
              <a:t>Safe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learning</a:t>
            </a:r>
            <a:r>
              <a:rPr lang="nl-NL" sz="2000" dirty="0">
                <a:solidFill>
                  <a:schemeClr val="accent6"/>
                </a:solidFill>
                <a:latin typeface="+mn-lt"/>
              </a:rPr>
              <a:t> environment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BC538A-36BD-4FDD-B130-CBE8CF7D9C07}"/>
              </a:ext>
            </a:extLst>
          </p:cNvPr>
          <p:cNvSpPr txBox="1"/>
          <p:nvPr/>
        </p:nvSpPr>
        <p:spPr>
          <a:xfrm>
            <a:off x="5378001" y="3194275"/>
            <a:ext cx="3401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6"/>
                </a:solidFill>
                <a:latin typeface="+mn-lt"/>
                <a:sym typeface="Wingdings" panose="05000000000000000000" pitchFamily="2" charset="2"/>
              </a:rPr>
              <a:t>Commands training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6"/>
                </a:solidFill>
                <a:latin typeface="+mn-lt"/>
                <a:sym typeface="Wingdings" panose="05000000000000000000" pitchFamily="2" charset="2"/>
              </a:rPr>
              <a:t>Protocol adjustments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6"/>
                </a:solidFill>
                <a:latin typeface="+mn-lt"/>
                <a:sym typeface="Wingdings" panose="05000000000000000000" pitchFamily="2" charset="2"/>
              </a:rPr>
              <a:t>Emphasize communication in training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F8A4AB-2BA7-4305-A75E-2179E45D7AD4}"/>
              </a:ext>
            </a:extLst>
          </p:cNvPr>
          <p:cNvSpPr txBox="1"/>
          <p:nvPr/>
        </p:nvSpPr>
        <p:spPr>
          <a:xfrm>
            <a:off x="5382005" y="4816299"/>
            <a:ext cx="3568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6"/>
                </a:solidFill>
                <a:latin typeface="+mn-lt"/>
                <a:sym typeface="Wingdings" panose="05000000000000000000" pitchFamily="2" charset="2"/>
              </a:rPr>
              <a:t>Wireless microphone installation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6"/>
                </a:solidFill>
                <a:latin typeface="+mn-lt"/>
                <a:sym typeface="Wingdings" panose="05000000000000000000" pitchFamily="2" charset="2"/>
              </a:rPr>
              <a:t>Switch in time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6"/>
                </a:solidFill>
                <a:latin typeface="+mn-lt"/>
                <a:sym typeface="Wingdings" panose="05000000000000000000" pitchFamily="2" charset="2"/>
              </a:rPr>
              <a:t>Tasks of chairman 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80E23D-51BA-478E-86E4-A5E9B243C9A7}"/>
              </a:ext>
            </a:extLst>
          </p:cNvPr>
          <p:cNvSpPr txBox="1"/>
          <p:nvPr/>
        </p:nvSpPr>
        <p:spPr>
          <a:xfrm>
            <a:off x="1478500" y="2833747"/>
            <a:ext cx="2287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Lessons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learned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:</a:t>
            </a:r>
          </a:p>
          <a:p>
            <a:endParaRPr lang="nl-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E90726-B4A4-4E02-BA16-C288EF182981}"/>
              </a:ext>
            </a:extLst>
          </p:cNvPr>
          <p:cNvSpPr txBox="1"/>
          <p:nvPr/>
        </p:nvSpPr>
        <p:spPr>
          <a:xfrm>
            <a:off x="1478499" y="4442104"/>
            <a:ext cx="22875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Implementation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:</a:t>
            </a:r>
          </a:p>
          <a:p>
            <a:endParaRPr lang="nl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216140-944F-4104-831F-84A09F8CB97C}"/>
              </a:ext>
            </a:extLst>
          </p:cNvPr>
          <p:cNvSpPr txBox="1"/>
          <p:nvPr/>
        </p:nvSpPr>
        <p:spPr>
          <a:xfrm>
            <a:off x="1478499" y="3218467"/>
            <a:ext cx="3336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Intubations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solidFill>
                  <a:schemeClr val="accent6"/>
                </a:solidFill>
                <a:latin typeface="+mn-lt"/>
              </a:rPr>
              <a:t>Line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insertions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Neonatal</a:t>
            </a:r>
            <a:r>
              <a:rPr lang="nl-NL" sz="20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resuscitation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751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8857-06B2-40AD-84AF-73CBBE69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conclude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49473-AB8D-446A-9EE3-36333FF7D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144588"/>
            <a:ext cx="4261032" cy="5113338"/>
          </a:xfrm>
        </p:spPr>
        <p:txBody>
          <a:bodyPr/>
          <a:lstStyle/>
          <a:p>
            <a:r>
              <a:rPr lang="en-US" b="1" dirty="0"/>
              <a:t>NEOFLIX | Video reflection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b="1" dirty="0"/>
              <a:t>Enthusiastic</a:t>
            </a:r>
          </a:p>
          <a:p>
            <a:pPr marL="342900" indent="-342900">
              <a:buFontTx/>
              <a:buChar char="-"/>
            </a:pPr>
            <a:r>
              <a:rPr lang="en-US" dirty="0"/>
              <a:t>Offers many </a:t>
            </a:r>
            <a:r>
              <a:rPr lang="en-US" b="1" dirty="0"/>
              <a:t>possibilities</a:t>
            </a:r>
            <a:r>
              <a:rPr lang="en-US" dirty="0"/>
              <a:t> and </a:t>
            </a:r>
            <a:r>
              <a:rPr lang="en-US" b="1" dirty="0"/>
              <a:t>insights</a:t>
            </a:r>
            <a:r>
              <a:rPr lang="en-US" dirty="0"/>
              <a:t> to improve care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Preconditions</a:t>
            </a:r>
            <a:r>
              <a:rPr lang="en-US" dirty="0"/>
              <a:t> need to be considered carefully</a:t>
            </a:r>
          </a:p>
          <a:p>
            <a:pPr marL="342900" lvl="1" indent="-342900">
              <a:buFontTx/>
              <a:buChar char="-"/>
            </a:pPr>
            <a:r>
              <a:rPr lang="en-US" dirty="0"/>
              <a:t>Video reflection sessions give the caregiver a </a:t>
            </a:r>
            <a:r>
              <a:rPr lang="en-US" b="1" dirty="0"/>
              <a:t>safe</a:t>
            </a:r>
            <a:r>
              <a:rPr lang="en-US" dirty="0"/>
              <a:t> </a:t>
            </a:r>
            <a:r>
              <a:rPr lang="en-US" b="1" dirty="0"/>
              <a:t>platform</a:t>
            </a:r>
            <a:r>
              <a:rPr lang="en-US" dirty="0"/>
              <a:t> </a:t>
            </a:r>
          </a:p>
          <a:p>
            <a:pPr marL="702900" lvl="2" indent="-342900">
              <a:buFontTx/>
              <a:buChar char="-"/>
            </a:pPr>
            <a:r>
              <a:rPr lang="en-US" dirty="0"/>
              <a:t>To discuss neonatal interventions and how </a:t>
            </a:r>
            <a:r>
              <a:rPr lang="en-US" u="sng" dirty="0"/>
              <a:t>they</a:t>
            </a:r>
            <a:r>
              <a:rPr lang="en-US" dirty="0"/>
              <a:t> wish to improve and change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AFAF-9803-4B45-BEF9-AC310360A1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FB123-2494-4A7C-86E1-F9192AE0B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4622C-3408-4542-A85F-6EB78D91C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LUMC Willem-Alexander </a:t>
            </a:r>
            <a:r>
              <a:rPr lang="en-GB" dirty="0" err="1"/>
              <a:t>Kinderziekenhuis</a:t>
            </a:r>
            <a:endParaRPr lang="en-GB" dirty="0"/>
          </a:p>
        </p:txBody>
      </p:sp>
      <p:pic>
        <p:nvPicPr>
          <p:cNvPr id="7" name="Afbeelding 6" descr="Afbeelding met tekst, binnen, plafond, muur&#10;&#10;Automatisch gegenereerde beschrijving">
            <a:extLst>
              <a:ext uri="{FF2B5EF4-FFF2-40B4-BE49-F238E27FC236}">
                <a16:creationId xmlns:a16="http://schemas.microsoft.com/office/drawing/2014/main" id="{4A22ADDA-2D4F-DB48-8923-01A47D05A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40" r="15275" b="32718"/>
          <a:stretch/>
        </p:blipFill>
        <p:spPr>
          <a:xfrm>
            <a:off x="5108758" y="2194522"/>
            <a:ext cx="3749492" cy="24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6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1B6A-8A5B-4E71-9316-E2DEC568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Formula 1</a:t>
            </a:r>
            <a:endParaRPr lang="nl-NL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B21FC-0379-4A44-8373-B4A97EAFA5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14E2-D2A2-4BE7-AC42-376BE847D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FA0A9-B348-41AC-946B-257481BFD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LUMC Willem-Alexander </a:t>
            </a:r>
            <a:r>
              <a:rPr lang="en-GB" dirty="0" err="1"/>
              <a:t>Kinderziekenhuis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463BB-6F2C-453F-AEB2-2D7DAD7E8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27" y="1570570"/>
            <a:ext cx="1175822" cy="810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DEF34D-60D7-44A2-9227-4D2738FA5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242" y="2485246"/>
            <a:ext cx="1185136" cy="788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A39C52-0327-4A53-B5A7-CF5D7F54E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029" y="3355409"/>
            <a:ext cx="1198522" cy="798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3CDF9-5F82-4097-82EF-3DBFA8E839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10" r="4134"/>
          <a:stretch/>
        </p:blipFill>
        <p:spPr>
          <a:xfrm>
            <a:off x="2630242" y="3355409"/>
            <a:ext cx="1185136" cy="81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D50714-343C-49E6-B3C4-A64CA6E42B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56"/>
          <a:stretch/>
        </p:blipFill>
        <p:spPr>
          <a:xfrm>
            <a:off x="2630527" y="1570569"/>
            <a:ext cx="1198523" cy="828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044E4-C4A9-4838-B1F0-4EA1AE3A53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925" r="13721"/>
          <a:stretch/>
        </p:blipFill>
        <p:spPr>
          <a:xfrm>
            <a:off x="1260624" y="2462990"/>
            <a:ext cx="1213927" cy="810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DB0F0-A129-4098-B34E-C06F0E4894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959" y="2301336"/>
            <a:ext cx="2582984" cy="1922824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FA0EE84-7A2B-3F40-A573-905CA78022F0}"/>
              </a:ext>
            </a:extLst>
          </p:cNvPr>
          <p:cNvSpPr txBox="1"/>
          <p:nvPr/>
        </p:nvSpPr>
        <p:spPr>
          <a:xfrm>
            <a:off x="823166" y="4471822"/>
            <a:ext cx="36141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/>
                </a:solidFill>
                <a:latin typeface="+mn-lt"/>
              </a:rPr>
              <a:t>Emergent nature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/>
                </a:solidFill>
                <a:latin typeface="+mn-lt"/>
              </a:rPr>
              <a:t>Dynamic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/>
                </a:solidFill>
                <a:latin typeface="+mn-lt"/>
              </a:rPr>
              <a:t>Lots of factors have effect on the outcome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/>
                </a:solidFill>
                <a:latin typeface="+mn-lt"/>
              </a:rPr>
              <a:t>Multidisciplinary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2C002936-3F58-C246-93C2-A73C0B69AD9E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9770" y="4694037"/>
            <a:ext cx="623079" cy="974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B658CCB1-30CE-B544-AD99-2B7E0B4ACD20}"/>
              </a:ext>
            </a:extLst>
          </p:cNvPr>
          <p:cNvSpPr txBox="1"/>
          <p:nvPr/>
        </p:nvSpPr>
        <p:spPr>
          <a:xfrm>
            <a:off x="6350000" y="4494956"/>
            <a:ext cx="2222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solidFill>
                  <a:schemeClr val="accent6"/>
                </a:solidFill>
                <a:latin typeface="+mn-lt"/>
              </a:rPr>
              <a:t>Team debrief</a:t>
            </a:r>
          </a:p>
        </p:txBody>
      </p:sp>
      <p:pic>
        <p:nvPicPr>
          <p:cNvPr id="12" name="Graphic 11" descr="Statistics outline">
            <a:extLst>
              <a:ext uri="{FF2B5EF4-FFF2-40B4-BE49-F238E27FC236}">
                <a16:creationId xmlns:a16="http://schemas.microsoft.com/office/drawing/2014/main" id="{47C52047-2465-4A8E-9540-72F2D6C40C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60802" y="1251538"/>
            <a:ext cx="914400" cy="914400"/>
          </a:xfrm>
          <a:prstGeom prst="rect">
            <a:avLst/>
          </a:prstGeom>
        </p:spPr>
      </p:pic>
      <p:pic>
        <p:nvPicPr>
          <p:cNvPr id="19" name="Graphic 18" descr="Bar chart outline">
            <a:extLst>
              <a:ext uri="{FF2B5EF4-FFF2-40B4-BE49-F238E27FC236}">
                <a16:creationId xmlns:a16="http://schemas.microsoft.com/office/drawing/2014/main" id="{9EDAF61D-625F-4219-AF03-5371673F5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91363" y="125153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672618-EC13-4A50-B487-D7EC98A11CB8}"/>
              </a:ext>
            </a:extLst>
          </p:cNvPr>
          <p:cNvSpPr txBox="1"/>
          <p:nvPr/>
        </p:nvSpPr>
        <p:spPr>
          <a:xfrm>
            <a:off x="5314952" y="1584702"/>
            <a:ext cx="80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+mn-lt"/>
              </a:rPr>
              <a:t>Data</a:t>
            </a:r>
            <a:endParaRPr lang="nl-NL" sz="2000" b="1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35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  <a:p>
            <a:r>
              <a:rPr lang="nl-NL" dirty="0"/>
              <a:t>		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348D319-5301-9447-9193-143AEC690CD2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LUMC Willem-Alexander Kinderziekenhuis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EC66A9-CACB-BF40-9E57-55469A6C7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043" y="5590903"/>
            <a:ext cx="595908" cy="586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24C37-8761-483E-AF56-CB74372DC6E9}"/>
              </a:ext>
            </a:extLst>
          </p:cNvPr>
          <p:cNvSpPr txBox="1"/>
          <p:nvPr/>
        </p:nvSpPr>
        <p:spPr>
          <a:xfrm>
            <a:off x="1959429" y="4763589"/>
            <a:ext cx="2551611" cy="827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CB9D4-69F3-4992-AD45-5036C5B6A139}"/>
              </a:ext>
            </a:extLst>
          </p:cNvPr>
          <p:cNvSpPr txBox="1"/>
          <p:nvPr/>
        </p:nvSpPr>
        <p:spPr>
          <a:xfrm>
            <a:off x="1959429" y="4659086"/>
            <a:ext cx="3274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11166"/>
                </a:solidFill>
                <a:latin typeface="+mn-lt"/>
                <a:hlinkClick r:id="rId4"/>
              </a:rPr>
              <a:t>NEOFLIX@lumc.nl</a:t>
            </a:r>
            <a:endParaRPr lang="en-US" sz="2000" dirty="0">
              <a:solidFill>
                <a:srgbClr val="111166"/>
              </a:solidFill>
              <a:latin typeface="+mn-lt"/>
            </a:endParaRPr>
          </a:p>
          <a:p>
            <a:r>
              <a:rPr lang="nl-NL" sz="2000" dirty="0">
                <a:solidFill>
                  <a:srgbClr val="111166"/>
                </a:solidFill>
                <a:latin typeface="+mn-lt"/>
                <a:hlinkClick r:id="rId5"/>
              </a:rPr>
              <a:t>v.heesters@lumc.nl</a:t>
            </a:r>
            <a:endParaRPr lang="nl-NL" sz="2000" dirty="0">
              <a:solidFill>
                <a:srgbClr val="111166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D392A-E70F-4D97-BF52-46B89E98F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292" y="2798660"/>
            <a:ext cx="2877696" cy="13792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662423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AF62-F4AF-2B42-B3F9-0B0CF401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Referenties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15AE-460C-134F-AE24-4CC90BC3F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43" y="1017267"/>
            <a:ext cx="8291512" cy="5113338"/>
          </a:xfrm>
        </p:spPr>
        <p:txBody>
          <a:bodyPr/>
          <a:lstStyle/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nl-NL" sz="1050" dirty="0" err="1">
                <a:cs typeface="Calibri"/>
              </a:rPr>
              <a:t>Schilleman</a:t>
            </a:r>
            <a:r>
              <a:rPr lang="nl-NL" sz="1050" dirty="0">
                <a:cs typeface="Calibri"/>
              </a:rPr>
              <a:t> K, Witlox RS, van </a:t>
            </a:r>
            <a:r>
              <a:rPr lang="nl-NL" sz="1050" dirty="0" err="1">
                <a:cs typeface="Calibri"/>
              </a:rPr>
              <a:t>Vonderen</a:t>
            </a:r>
            <a:r>
              <a:rPr lang="nl-NL" sz="1050" dirty="0">
                <a:cs typeface="Calibri"/>
              </a:rPr>
              <a:t> JJ, </a:t>
            </a:r>
            <a:r>
              <a:rPr lang="nl-NL" sz="1050" dirty="0" err="1">
                <a:cs typeface="Calibri"/>
              </a:rPr>
              <a:t>Roegholt</a:t>
            </a:r>
            <a:r>
              <a:rPr lang="nl-NL" sz="1050" dirty="0">
                <a:cs typeface="Calibri"/>
              </a:rPr>
              <a:t> E, Walther FJ, te Pas AB. Auditing </a:t>
            </a:r>
            <a:r>
              <a:rPr lang="nl-NL" sz="1050" dirty="0" err="1">
                <a:cs typeface="Calibri"/>
              </a:rPr>
              <a:t>documentation</a:t>
            </a:r>
            <a:r>
              <a:rPr lang="nl-NL" sz="1050" dirty="0">
                <a:cs typeface="Calibri"/>
              </a:rPr>
              <a:t> on delivery room management </a:t>
            </a:r>
            <a:r>
              <a:rPr lang="nl-NL" sz="1050" dirty="0" err="1">
                <a:cs typeface="Calibri"/>
              </a:rPr>
              <a:t>using</a:t>
            </a:r>
            <a:r>
              <a:rPr lang="nl-NL" sz="1050" dirty="0">
                <a:cs typeface="Calibri"/>
              </a:rPr>
              <a:t> video </a:t>
            </a:r>
            <a:r>
              <a:rPr lang="nl-NL" sz="1050" dirty="0" err="1">
                <a:cs typeface="Calibri"/>
              </a:rPr>
              <a:t>and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physiological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recordings</a:t>
            </a:r>
            <a:r>
              <a:rPr lang="nl-NL" sz="1050" dirty="0">
                <a:cs typeface="Calibri"/>
              </a:rPr>
              <a:t>. </a:t>
            </a:r>
            <a:r>
              <a:rPr lang="nl-NL" sz="1050" dirty="0" err="1">
                <a:cs typeface="Calibri"/>
              </a:rPr>
              <a:t>Arch</a:t>
            </a:r>
            <a:r>
              <a:rPr lang="nl-NL" sz="1050" dirty="0">
                <a:cs typeface="Calibri"/>
              </a:rPr>
              <a:t> Dis Child </a:t>
            </a:r>
            <a:r>
              <a:rPr lang="nl-NL" sz="1050" dirty="0" err="1">
                <a:cs typeface="Calibri"/>
              </a:rPr>
              <a:t>Fetal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Neonatal</a:t>
            </a:r>
            <a:r>
              <a:rPr lang="nl-NL" sz="1050" dirty="0">
                <a:cs typeface="Calibri"/>
              </a:rPr>
              <a:t> Ed 2014;99(6):F485-90. 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Peltier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LF,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Geertsma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RH,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Youmans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RL.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Television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videotape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adjunct in teaching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emergency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medical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care.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Surgery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1969;66(1):233-6.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Carbine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DN,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Finer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NN,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Knodel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E,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Rich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W. Video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as a means of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evaluating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neonatal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resuscitation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performance. </a:t>
            </a:r>
            <a:r>
              <a:rPr lang="nl-NL" sz="105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Pediatrics</a:t>
            </a:r>
            <a:r>
              <a:rPr lang="nl-NL" sz="105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2000;106(4):654-8.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50" b="0" i="0" dirty="0" err="1">
                <a:effectLst/>
              </a:rPr>
              <a:t>Brogaard</a:t>
            </a:r>
            <a:r>
              <a:rPr lang="en-US" sz="1050" b="0" i="0" dirty="0">
                <a:effectLst/>
              </a:rPr>
              <a:t> L, </a:t>
            </a:r>
            <a:r>
              <a:rPr lang="en-US" sz="1050" b="0" i="0" dirty="0" err="1">
                <a:effectLst/>
              </a:rPr>
              <a:t>Uldbjerg</a:t>
            </a:r>
            <a:r>
              <a:rPr lang="en-US" sz="1050" b="0" i="0" dirty="0">
                <a:effectLst/>
              </a:rPr>
              <a:t> N. Filming for auditing of real-life emergency teams: a systematic review. BMJ Open Qual. 2019;8(4):e000588.</a:t>
            </a:r>
            <a:endParaRPr lang="nl-NL" sz="1050" b="0" i="0" dirty="0">
              <a:effectLst/>
            </a:endParaRP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nl-NL" sz="1050" dirty="0">
                <a:cs typeface="Calibri"/>
              </a:rPr>
              <a:t>van </a:t>
            </a:r>
            <a:r>
              <a:rPr lang="nl-NL" sz="1050" dirty="0" err="1">
                <a:cs typeface="Calibri"/>
              </a:rPr>
              <a:t>Vonderen</a:t>
            </a:r>
            <a:r>
              <a:rPr lang="nl-NL" sz="1050" dirty="0">
                <a:cs typeface="Calibri"/>
              </a:rPr>
              <a:t> JJ, </a:t>
            </a:r>
            <a:r>
              <a:rPr lang="nl-NL" sz="1050" dirty="0" err="1">
                <a:cs typeface="Calibri"/>
              </a:rPr>
              <a:t>Hooper</a:t>
            </a:r>
            <a:r>
              <a:rPr lang="nl-NL" sz="1050" dirty="0">
                <a:cs typeface="Calibri"/>
              </a:rPr>
              <a:t> SB, </a:t>
            </a:r>
            <a:r>
              <a:rPr lang="nl-NL" sz="1050" dirty="0" err="1">
                <a:cs typeface="Calibri"/>
              </a:rPr>
              <a:t>Hummler</a:t>
            </a:r>
            <a:r>
              <a:rPr lang="nl-NL" sz="1050" dirty="0">
                <a:cs typeface="Calibri"/>
              </a:rPr>
              <a:t> HD, Lopriore E, te Pas AB. </a:t>
            </a:r>
            <a:r>
              <a:rPr lang="nl-NL" sz="1050" dirty="0" err="1">
                <a:cs typeface="Calibri"/>
              </a:rPr>
              <a:t>Effects</a:t>
            </a:r>
            <a:r>
              <a:rPr lang="nl-NL" sz="1050" dirty="0">
                <a:cs typeface="Calibri"/>
              </a:rPr>
              <a:t> of a </a:t>
            </a:r>
            <a:r>
              <a:rPr lang="nl-NL" sz="1050" dirty="0" err="1">
                <a:cs typeface="Calibri"/>
              </a:rPr>
              <a:t>sustained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inflation</a:t>
            </a:r>
            <a:r>
              <a:rPr lang="nl-NL" sz="1050" dirty="0">
                <a:cs typeface="Calibri"/>
              </a:rPr>
              <a:t> in </a:t>
            </a:r>
            <a:r>
              <a:rPr lang="nl-NL" sz="1050" dirty="0" err="1">
                <a:cs typeface="Calibri"/>
              </a:rPr>
              <a:t>preterm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infants</a:t>
            </a:r>
            <a:r>
              <a:rPr lang="nl-NL" sz="1050" dirty="0">
                <a:cs typeface="Calibri"/>
              </a:rPr>
              <a:t> at </a:t>
            </a:r>
            <a:r>
              <a:rPr lang="nl-NL" sz="1050" dirty="0" err="1">
                <a:cs typeface="Calibri"/>
              </a:rPr>
              <a:t>birth</a:t>
            </a:r>
            <a:r>
              <a:rPr lang="nl-NL" sz="1050" dirty="0">
                <a:cs typeface="Calibri"/>
              </a:rPr>
              <a:t>. J </a:t>
            </a:r>
            <a:r>
              <a:rPr lang="nl-NL" sz="1050" dirty="0" err="1">
                <a:cs typeface="Calibri"/>
              </a:rPr>
              <a:t>Pediatr</a:t>
            </a:r>
            <a:r>
              <a:rPr lang="nl-NL" sz="1050" dirty="0">
                <a:cs typeface="Calibri"/>
              </a:rPr>
              <a:t> 2014;165(5):903-8.e1.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nl-NL" sz="1050" dirty="0">
                <a:cs typeface="Calibri"/>
              </a:rPr>
              <a:t>van </a:t>
            </a:r>
            <a:r>
              <a:rPr lang="nl-NL" sz="1050" dirty="0" err="1">
                <a:cs typeface="Calibri"/>
              </a:rPr>
              <a:t>Vonderen</a:t>
            </a:r>
            <a:r>
              <a:rPr lang="nl-NL" sz="1050" dirty="0">
                <a:cs typeface="Calibri"/>
              </a:rPr>
              <a:t> JJ, </a:t>
            </a:r>
            <a:r>
              <a:rPr lang="nl-NL" sz="1050" dirty="0" err="1">
                <a:cs typeface="Calibri"/>
              </a:rPr>
              <a:t>Kamlin</a:t>
            </a:r>
            <a:r>
              <a:rPr lang="nl-NL" sz="1050" dirty="0">
                <a:cs typeface="Calibri"/>
              </a:rPr>
              <a:t> CO, Dawson JA, Walther FJ, Davis PG, te Pas AB. </a:t>
            </a:r>
            <a:r>
              <a:rPr lang="nl-NL" sz="1050" dirty="0" err="1">
                <a:cs typeface="Calibri"/>
              </a:rPr>
              <a:t>Mask</a:t>
            </a:r>
            <a:r>
              <a:rPr lang="nl-NL" sz="1050" dirty="0">
                <a:cs typeface="Calibri"/>
              </a:rPr>
              <a:t> versus </a:t>
            </a:r>
            <a:r>
              <a:rPr lang="nl-NL" sz="1050" dirty="0" err="1">
                <a:cs typeface="Calibri"/>
              </a:rPr>
              <a:t>nasal</a:t>
            </a:r>
            <a:r>
              <a:rPr lang="nl-NL" sz="1050" dirty="0">
                <a:cs typeface="Calibri"/>
              </a:rPr>
              <a:t> tube </a:t>
            </a:r>
            <a:r>
              <a:rPr lang="nl-NL" sz="1050" dirty="0" err="1">
                <a:cs typeface="Calibri"/>
              </a:rPr>
              <a:t>for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stabilization</a:t>
            </a:r>
            <a:r>
              <a:rPr lang="nl-NL" sz="1050" dirty="0">
                <a:cs typeface="Calibri"/>
              </a:rPr>
              <a:t> of </a:t>
            </a:r>
            <a:r>
              <a:rPr lang="nl-NL" sz="1050" dirty="0" err="1">
                <a:cs typeface="Calibri"/>
              </a:rPr>
              <a:t>preterm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infants</a:t>
            </a:r>
            <a:r>
              <a:rPr lang="nl-NL" sz="1050" dirty="0">
                <a:cs typeface="Calibri"/>
              </a:rPr>
              <a:t> at </a:t>
            </a:r>
            <a:r>
              <a:rPr lang="nl-NL" sz="1050" dirty="0" err="1">
                <a:cs typeface="Calibri"/>
              </a:rPr>
              <a:t>birth</a:t>
            </a:r>
            <a:r>
              <a:rPr lang="nl-NL" sz="1050" dirty="0">
                <a:cs typeface="Calibri"/>
              </a:rPr>
              <a:t>: </a:t>
            </a:r>
            <a:r>
              <a:rPr lang="nl-NL" sz="1050" dirty="0" err="1">
                <a:cs typeface="Calibri"/>
              </a:rPr>
              <a:t>respiratory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function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measurements</a:t>
            </a:r>
            <a:r>
              <a:rPr lang="nl-NL" sz="1050" dirty="0">
                <a:cs typeface="Calibri"/>
              </a:rPr>
              <a:t>. J </a:t>
            </a:r>
            <a:r>
              <a:rPr lang="nl-NL" sz="1050" dirty="0" err="1">
                <a:cs typeface="Calibri"/>
              </a:rPr>
              <a:t>Pediatr</a:t>
            </a:r>
            <a:r>
              <a:rPr lang="nl-NL" sz="1050" dirty="0">
                <a:cs typeface="Calibri"/>
              </a:rPr>
              <a:t> 2015;167(1):81-5.e1.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nl-NL" sz="1050" dirty="0" err="1">
                <a:cs typeface="Calibri"/>
              </a:rPr>
              <a:t>Schilleman</a:t>
            </a:r>
            <a:r>
              <a:rPr lang="nl-NL" sz="1050" dirty="0">
                <a:cs typeface="Calibri"/>
              </a:rPr>
              <a:t> K, </a:t>
            </a:r>
            <a:r>
              <a:rPr lang="nl-NL" sz="1050" dirty="0" err="1">
                <a:cs typeface="Calibri"/>
              </a:rPr>
              <a:t>Siew</a:t>
            </a:r>
            <a:r>
              <a:rPr lang="nl-NL" sz="1050" dirty="0">
                <a:cs typeface="Calibri"/>
              </a:rPr>
              <a:t> ML, Lopriore E, Morley CJ, Walther FJ, te Pas AB. Auditing </a:t>
            </a:r>
            <a:r>
              <a:rPr lang="nl-NL" sz="1050" dirty="0" err="1">
                <a:cs typeface="Calibri"/>
              </a:rPr>
              <a:t>resuscitation</a:t>
            </a:r>
            <a:r>
              <a:rPr lang="nl-NL" sz="1050" dirty="0">
                <a:cs typeface="Calibri"/>
              </a:rPr>
              <a:t> of </a:t>
            </a:r>
            <a:r>
              <a:rPr lang="nl-NL" sz="1050" dirty="0" err="1">
                <a:cs typeface="Calibri"/>
              </a:rPr>
              <a:t>preterm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infants</a:t>
            </a:r>
            <a:r>
              <a:rPr lang="nl-NL" sz="1050" dirty="0">
                <a:cs typeface="Calibri"/>
              </a:rPr>
              <a:t> at </a:t>
            </a:r>
            <a:r>
              <a:rPr lang="nl-NL" sz="1050" dirty="0" err="1">
                <a:cs typeface="Calibri"/>
              </a:rPr>
              <a:t>birth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by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recording</a:t>
            </a:r>
            <a:r>
              <a:rPr lang="nl-NL" sz="1050" dirty="0">
                <a:cs typeface="Calibri"/>
              </a:rPr>
              <a:t> video </a:t>
            </a:r>
            <a:r>
              <a:rPr lang="nl-NL" sz="1050" dirty="0" err="1">
                <a:cs typeface="Calibri"/>
              </a:rPr>
              <a:t>and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physiological</a:t>
            </a:r>
            <a:r>
              <a:rPr lang="nl-NL" sz="1050" dirty="0">
                <a:cs typeface="Calibri"/>
              </a:rPr>
              <a:t> parameters. </a:t>
            </a:r>
            <a:r>
              <a:rPr lang="nl-NL" sz="1050" dirty="0" err="1">
                <a:cs typeface="Calibri"/>
              </a:rPr>
              <a:t>Resuscitation</a:t>
            </a:r>
            <a:r>
              <a:rPr lang="nl-NL" sz="1050" dirty="0">
                <a:cs typeface="Calibri"/>
              </a:rPr>
              <a:t> 2012;83(9):1135-9.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nl-NL" sz="1050" dirty="0">
                <a:cs typeface="Calibri"/>
              </a:rPr>
              <a:t>den Boer MC, Houtlosser M, Witlox R, van der Stap R, de Vries MC, Lopriore E, et al. </a:t>
            </a:r>
            <a:r>
              <a:rPr lang="nl-NL" sz="1050" dirty="0" err="1">
                <a:cs typeface="Calibri"/>
              </a:rPr>
              <a:t>Reviewing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recordings</a:t>
            </a:r>
            <a:r>
              <a:rPr lang="nl-NL" sz="1050" dirty="0">
                <a:cs typeface="Calibri"/>
              </a:rPr>
              <a:t> of </a:t>
            </a:r>
            <a:r>
              <a:rPr lang="nl-NL" sz="1050" dirty="0" err="1">
                <a:cs typeface="Calibri"/>
              </a:rPr>
              <a:t>neonatal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resuscitation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with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parents</a:t>
            </a:r>
            <a:r>
              <a:rPr lang="nl-NL" sz="1050" dirty="0">
                <a:cs typeface="Calibri"/>
              </a:rPr>
              <a:t>. </a:t>
            </a:r>
            <a:r>
              <a:rPr lang="nl-NL" sz="1050" dirty="0" err="1">
                <a:cs typeface="Calibri"/>
              </a:rPr>
              <a:t>Arch</a:t>
            </a:r>
            <a:r>
              <a:rPr lang="nl-NL" sz="1050" dirty="0">
                <a:cs typeface="Calibri"/>
              </a:rPr>
              <a:t> Dis Child </a:t>
            </a:r>
            <a:r>
              <a:rPr lang="nl-NL" sz="1050" dirty="0" err="1">
                <a:cs typeface="Calibri"/>
              </a:rPr>
              <a:t>Fetal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Neonatal</a:t>
            </a:r>
            <a:r>
              <a:rPr lang="nl-NL" sz="1050" dirty="0">
                <a:cs typeface="Calibri"/>
              </a:rPr>
              <a:t> Ed. 2021;106(4):346-51.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nl-NL" sz="1050" dirty="0">
                <a:cs typeface="Calibri"/>
              </a:rPr>
              <a:t>den Boer MC, Houtlosser M, </a:t>
            </a:r>
            <a:r>
              <a:rPr lang="nl-NL" sz="1050" dirty="0" err="1">
                <a:cs typeface="Calibri"/>
              </a:rPr>
              <a:t>Foglia</a:t>
            </a:r>
            <a:r>
              <a:rPr lang="nl-NL" sz="1050" dirty="0">
                <a:cs typeface="Calibri"/>
              </a:rPr>
              <a:t> EE, Tan RNGB, Engberts DP, te pas AB. Benefits of </a:t>
            </a:r>
            <a:r>
              <a:rPr lang="nl-NL" sz="1050" dirty="0" err="1">
                <a:cs typeface="Calibri"/>
              </a:rPr>
              <a:t>recording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and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reviewing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neonatal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resuscitation</a:t>
            </a:r>
            <a:r>
              <a:rPr lang="nl-NL" sz="1050" dirty="0">
                <a:cs typeface="Calibri"/>
              </a:rPr>
              <a:t>: </a:t>
            </a:r>
            <a:r>
              <a:rPr lang="nl-NL" sz="1050" dirty="0" err="1">
                <a:cs typeface="Calibri"/>
              </a:rPr>
              <a:t>the</a:t>
            </a:r>
            <a:r>
              <a:rPr lang="nl-NL" sz="1050" dirty="0">
                <a:cs typeface="Calibri"/>
              </a:rPr>
              <a:t> providers’ </a:t>
            </a:r>
            <a:r>
              <a:rPr lang="nl-NL" sz="1050" dirty="0" err="1">
                <a:cs typeface="Calibri"/>
              </a:rPr>
              <a:t>perspective</a:t>
            </a:r>
            <a:r>
              <a:rPr lang="nl-NL" sz="1050" dirty="0">
                <a:cs typeface="Calibri"/>
              </a:rPr>
              <a:t>. </a:t>
            </a:r>
            <a:r>
              <a:rPr lang="nl-NL" sz="1050" dirty="0" err="1">
                <a:cs typeface="Calibri"/>
              </a:rPr>
              <a:t>Arch</a:t>
            </a:r>
            <a:r>
              <a:rPr lang="nl-NL" sz="1050" dirty="0">
                <a:cs typeface="Calibri"/>
              </a:rPr>
              <a:t> Dis Child </a:t>
            </a:r>
            <a:r>
              <a:rPr lang="nl-NL" sz="1050" dirty="0" err="1">
                <a:cs typeface="Calibri"/>
              </a:rPr>
              <a:t>Fetal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Neonatal</a:t>
            </a:r>
            <a:r>
              <a:rPr lang="nl-NL" sz="1050" dirty="0">
                <a:cs typeface="Calibri"/>
              </a:rPr>
              <a:t> Ed 2019;104: F528-F534.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nl-NL" sz="1050" dirty="0">
                <a:cs typeface="Calibri"/>
              </a:rPr>
              <a:t>Root L, van Zanten HA, den Boer MC, </a:t>
            </a:r>
            <a:r>
              <a:rPr lang="nl-NL" sz="1050" dirty="0" err="1">
                <a:cs typeface="Calibri"/>
              </a:rPr>
              <a:t>Foglia</a:t>
            </a:r>
            <a:r>
              <a:rPr lang="nl-NL" sz="1050" dirty="0">
                <a:cs typeface="Calibri"/>
              </a:rPr>
              <a:t> EE, Witlox R, Te Pas AB. </a:t>
            </a:r>
            <a:r>
              <a:rPr lang="nl-NL" sz="1050" dirty="0" err="1">
                <a:cs typeface="Calibri"/>
              </a:rPr>
              <a:t>Improving</a:t>
            </a:r>
            <a:r>
              <a:rPr lang="nl-NL" sz="1050" dirty="0">
                <a:cs typeface="Calibri"/>
              </a:rPr>
              <a:t> Guideline Compliance </a:t>
            </a:r>
            <a:r>
              <a:rPr lang="nl-NL" sz="1050" dirty="0" err="1">
                <a:cs typeface="Calibri"/>
              </a:rPr>
              <a:t>and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Documentation</a:t>
            </a:r>
            <a:r>
              <a:rPr lang="nl-NL" sz="1050" dirty="0">
                <a:cs typeface="Calibri"/>
              </a:rPr>
              <a:t> Through Auditing </a:t>
            </a:r>
            <a:r>
              <a:rPr lang="nl-NL" sz="1050" dirty="0" err="1">
                <a:cs typeface="Calibri"/>
              </a:rPr>
              <a:t>Neonatal</a:t>
            </a:r>
            <a:r>
              <a:rPr lang="nl-NL" sz="1050" dirty="0">
                <a:cs typeface="Calibri"/>
              </a:rPr>
              <a:t> </a:t>
            </a:r>
            <a:r>
              <a:rPr lang="nl-NL" sz="1050" dirty="0" err="1">
                <a:cs typeface="Calibri"/>
              </a:rPr>
              <a:t>Resuscitation</a:t>
            </a:r>
            <a:r>
              <a:rPr lang="nl-NL" sz="1050" dirty="0">
                <a:cs typeface="Calibri"/>
              </a:rPr>
              <a:t>. Front </a:t>
            </a:r>
            <a:r>
              <a:rPr lang="nl-NL" sz="1050" dirty="0" err="1">
                <a:cs typeface="Calibri"/>
              </a:rPr>
              <a:t>Pediatr</a:t>
            </a:r>
            <a:r>
              <a:rPr lang="nl-NL" sz="1050" dirty="0">
                <a:cs typeface="Calibri"/>
              </a:rPr>
              <a:t>. 2019;7:294.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nl-NL" sz="1050" b="0" i="0" dirty="0">
                <a:effectLst/>
              </a:rPr>
              <a:t>Wagner M, den Boer MC, Jansen S, </a:t>
            </a:r>
            <a:r>
              <a:rPr lang="nl-NL" sz="1050" b="0" i="0" dirty="0" err="1">
                <a:effectLst/>
              </a:rPr>
              <a:t>Groepel</a:t>
            </a:r>
            <a:r>
              <a:rPr lang="nl-NL" sz="1050" b="0" i="0" dirty="0">
                <a:effectLst/>
              </a:rPr>
              <a:t> P, Visser R, Witlox R, Bekker V, Lopriore E, Berger A, Te Pas AB. Video-</a:t>
            </a:r>
            <a:r>
              <a:rPr lang="nl-NL" sz="1050" b="0" i="0" dirty="0" err="1">
                <a:effectLst/>
              </a:rPr>
              <a:t>based</a:t>
            </a:r>
            <a:r>
              <a:rPr lang="nl-NL" sz="1050" b="0" i="0" dirty="0">
                <a:effectLst/>
              </a:rPr>
              <a:t> </a:t>
            </a:r>
            <a:r>
              <a:rPr lang="nl-NL" sz="1050" b="0" i="0" dirty="0" err="1">
                <a:effectLst/>
              </a:rPr>
              <a:t>reflection</a:t>
            </a:r>
            <a:r>
              <a:rPr lang="nl-NL" sz="1050" b="0" i="0" dirty="0">
                <a:effectLst/>
              </a:rPr>
              <a:t> on </a:t>
            </a:r>
            <a:r>
              <a:rPr lang="nl-NL" sz="1050" b="0" i="0" dirty="0" err="1">
                <a:effectLst/>
              </a:rPr>
              <a:t>neonatal</a:t>
            </a:r>
            <a:r>
              <a:rPr lang="nl-NL" sz="1050" b="0" i="0" dirty="0">
                <a:effectLst/>
              </a:rPr>
              <a:t> </a:t>
            </a:r>
            <a:r>
              <a:rPr lang="nl-NL" sz="1050" b="0" i="0" dirty="0" err="1">
                <a:effectLst/>
              </a:rPr>
              <a:t>interventions</a:t>
            </a:r>
            <a:r>
              <a:rPr lang="nl-NL" sz="1050" b="0" i="0" dirty="0">
                <a:effectLst/>
              </a:rPr>
              <a:t> </a:t>
            </a:r>
            <a:r>
              <a:rPr lang="nl-NL" sz="1050" b="0" i="0" dirty="0" err="1">
                <a:effectLst/>
              </a:rPr>
              <a:t>during</a:t>
            </a:r>
            <a:r>
              <a:rPr lang="nl-NL" sz="1050" b="0" i="0" dirty="0">
                <a:effectLst/>
              </a:rPr>
              <a:t> COVID-19 </a:t>
            </a:r>
            <a:r>
              <a:rPr lang="nl-NL" sz="1050" b="0" i="0" dirty="0" err="1">
                <a:effectLst/>
              </a:rPr>
              <a:t>using</a:t>
            </a:r>
            <a:r>
              <a:rPr lang="nl-NL" sz="1050" b="0" i="0" dirty="0">
                <a:effectLst/>
              </a:rPr>
              <a:t> </a:t>
            </a:r>
            <a:r>
              <a:rPr lang="nl-NL" sz="1050" b="0" i="0" dirty="0" err="1">
                <a:effectLst/>
              </a:rPr>
              <a:t>eye</a:t>
            </a:r>
            <a:r>
              <a:rPr lang="nl-NL" sz="1050" b="0" i="0" dirty="0">
                <a:effectLst/>
              </a:rPr>
              <a:t>-tracking </a:t>
            </a:r>
            <a:r>
              <a:rPr lang="nl-NL" sz="1050" b="0" i="0" dirty="0" err="1">
                <a:effectLst/>
              </a:rPr>
              <a:t>glasses</a:t>
            </a:r>
            <a:r>
              <a:rPr lang="nl-NL" sz="1050" b="0" i="0" dirty="0">
                <a:effectLst/>
              </a:rPr>
              <a:t>: </a:t>
            </a:r>
            <a:r>
              <a:rPr lang="nl-NL" sz="1050" b="0" i="0" dirty="0" err="1">
                <a:effectLst/>
              </a:rPr>
              <a:t>an</a:t>
            </a:r>
            <a:r>
              <a:rPr lang="nl-NL" sz="1050" b="0" i="0" dirty="0">
                <a:effectLst/>
              </a:rPr>
              <a:t> </a:t>
            </a:r>
            <a:r>
              <a:rPr lang="nl-NL" sz="1050" b="0" i="0" dirty="0" err="1">
                <a:effectLst/>
              </a:rPr>
              <a:t>observational</a:t>
            </a:r>
            <a:r>
              <a:rPr lang="nl-NL" sz="1050" b="0" i="0" dirty="0">
                <a:effectLst/>
              </a:rPr>
              <a:t> </a:t>
            </a:r>
            <a:r>
              <a:rPr lang="nl-NL" sz="1050" b="0" i="0" dirty="0" err="1">
                <a:effectLst/>
              </a:rPr>
              <a:t>study</a:t>
            </a:r>
            <a:r>
              <a:rPr lang="nl-NL" sz="1050" b="0" i="0" dirty="0">
                <a:effectLst/>
              </a:rPr>
              <a:t>. </a:t>
            </a:r>
            <a:r>
              <a:rPr lang="nl-NL" sz="1050" b="0" i="0" dirty="0" err="1">
                <a:effectLst/>
              </a:rPr>
              <a:t>Arch</a:t>
            </a:r>
            <a:r>
              <a:rPr lang="nl-NL" sz="1050" b="0" i="0" dirty="0">
                <a:effectLst/>
              </a:rPr>
              <a:t> Dis Child </a:t>
            </a:r>
            <a:r>
              <a:rPr lang="nl-NL" sz="1050" b="0" i="0" dirty="0" err="1">
                <a:effectLst/>
              </a:rPr>
              <a:t>Fetal</a:t>
            </a:r>
            <a:r>
              <a:rPr lang="nl-NL" sz="1050" b="0" i="0" dirty="0">
                <a:effectLst/>
              </a:rPr>
              <a:t> </a:t>
            </a:r>
            <a:r>
              <a:rPr lang="nl-NL" sz="1050" b="0" i="0" dirty="0" err="1">
                <a:effectLst/>
              </a:rPr>
              <a:t>Neonatal</a:t>
            </a:r>
            <a:r>
              <a:rPr lang="nl-NL" sz="1050" b="0" i="0" dirty="0">
                <a:effectLst/>
              </a:rPr>
              <a:t> Ed. 2021; 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ea typeface="Calibri" panose="020F0502020204030204" pitchFamily="34" charset="0"/>
              </a:rPr>
              <a:t>Williams AL, Lasky RE,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Dannemiller</a:t>
            </a:r>
            <a:r>
              <a:rPr lang="en-US" sz="1050" dirty="0">
                <a:effectLst/>
                <a:ea typeface="Calibri" panose="020F0502020204030204" pitchFamily="34" charset="0"/>
              </a:rPr>
              <a:t> JL, Andrei AM, Thomas EJ. Teamwork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behaviours</a:t>
            </a:r>
            <a:r>
              <a:rPr lang="en-US" sz="1050" dirty="0">
                <a:effectLst/>
                <a:ea typeface="Calibri" panose="020F0502020204030204" pitchFamily="34" charset="0"/>
              </a:rPr>
              <a:t> and errors during neonatal resuscitation. Qual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Saf</a:t>
            </a:r>
            <a:r>
              <a:rPr lang="en-US" sz="1050" dirty="0">
                <a:effectLst/>
                <a:ea typeface="Calibri" panose="020F0502020204030204" pitchFamily="34" charset="0"/>
              </a:rPr>
              <a:t> Health Care. 2010;19(1):60-4.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  <a:ea typeface="Calibri" panose="020F0502020204030204" pitchFamily="34" charset="0"/>
              </a:rPr>
              <a:t>Härgestam</a:t>
            </a:r>
            <a:r>
              <a:rPr lang="en-US" sz="1050" dirty="0">
                <a:effectLst/>
                <a:ea typeface="Calibri" panose="020F0502020204030204" pitchFamily="34" charset="0"/>
              </a:rPr>
              <a:t> M,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Hultin</a:t>
            </a:r>
            <a:r>
              <a:rPr lang="en-US" sz="1050" dirty="0">
                <a:effectLst/>
                <a:ea typeface="Calibri" panose="020F0502020204030204" pitchFamily="34" charset="0"/>
              </a:rPr>
              <a:t> M,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Brulin</a:t>
            </a:r>
            <a:r>
              <a:rPr lang="en-US" sz="1050" dirty="0">
                <a:effectLst/>
                <a:ea typeface="Calibri" panose="020F0502020204030204" pitchFamily="34" charset="0"/>
              </a:rPr>
              <a:t> C,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Jacobsson</a:t>
            </a:r>
            <a:r>
              <a:rPr lang="en-US" sz="1050" dirty="0">
                <a:effectLst/>
                <a:ea typeface="Calibri" panose="020F0502020204030204" pitchFamily="34" charset="0"/>
              </a:rPr>
              <a:t> M. Trauma team leaders' non-verbal communication: video registration during trauma team training.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Scand</a:t>
            </a:r>
            <a:r>
              <a:rPr lang="en-US" sz="1050" dirty="0">
                <a:effectLst/>
                <a:ea typeface="Calibri" panose="020F0502020204030204" pitchFamily="34" charset="0"/>
              </a:rPr>
              <a:t> J Trauma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Resusc</a:t>
            </a:r>
            <a:r>
              <a:rPr lang="en-US" sz="1050" dirty="0">
                <a:effectLst/>
                <a:ea typeface="Calibri" panose="020F0502020204030204" pitchFamily="34" charset="0"/>
              </a:rPr>
              <a:t>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Emerg</a:t>
            </a:r>
            <a:r>
              <a:rPr lang="en-US" sz="1050" dirty="0">
                <a:effectLst/>
                <a:ea typeface="Calibri" panose="020F0502020204030204" pitchFamily="34" charset="0"/>
              </a:rPr>
              <a:t> Med. 2016;24:37.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effectLst/>
                <a:ea typeface="Calibri" panose="020F0502020204030204" pitchFamily="34" charset="0"/>
              </a:rPr>
              <a:t>Sarcevic</a:t>
            </a:r>
            <a:r>
              <a:rPr lang="en-US" sz="1050" dirty="0">
                <a:effectLst/>
                <a:ea typeface="Calibri" panose="020F0502020204030204" pitchFamily="34" charset="0"/>
              </a:rPr>
              <a:t> A,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Marsic</a:t>
            </a:r>
            <a:r>
              <a:rPr lang="en-US" sz="1050" dirty="0">
                <a:effectLst/>
                <a:ea typeface="Calibri" panose="020F0502020204030204" pitchFamily="34" charset="0"/>
              </a:rPr>
              <a:t> I, Waterhouse LJ,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Stockwell</a:t>
            </a:r>
            <a:r>
              <a:rPr lang="en-US" sz="1050" dirty="0">
                <a:effectLst/>
                <a:ea typeface="Calibri" panose="020F0502020204030204" pitchFamily="34" charset="0"/>
              </a:rPr>
              <a:t> DC, </a:t>
            </a:r>
            <a:r>
              <a:rPr lang="en-US" sz="1050" dirty="0" err="1">
                <a:effectLst/>
                <a:ea typeface="Calibri" panose="020F0502020204030204" pitchFamily="34" charset="0"/>
              </a:rPr>
              <a:t>Burd</a:t>
            </a:r>
            <a:r>
              <a:rPr lang="en-US" sz="1050" dirty="0">
                <a:effectLst/>
                <a:ea typeface="Calibri" panose="020F0502020204030204" pitchFamily="34" charset="0"/>
              </a:rPr>
              <a:t> RS. Leadership structures in emergency care settings: A study of two trauma centers. International Journal of Medical Informatics. 2011;80(4):227-38.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endParaRPr lang="en-US" sz="1050" dirty="0">
              <a:effectLst/>
              <a:ea typeface="Calibri" panose="020F0502020204030204" pitchFamily="34" charset="0"/>
            </a:endParaRPr>
          </a:p>
          <a:p>
            <a:pPr marL="171450" lvl="2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BE28D-2AFB-E144-9ACE-C4E8647A4D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6FCEA-90ED-D046-BD8B-CDBBCD313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F0191-0ADB-0C4E-9D57-392C38E4B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LUMC Willem-Alexander </a:t>
            </a:r>
            <a:r>
              <a:rPr lang="en-GB" dirty="0" err="1"/>
              <a:t>Kinderziekenhuis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941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1B6A-8A5B-4E71-9316-E2DEC568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Formula 1</a:t>
            </a:r>
            <a:endParaRPr lang="nl-NL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B21FC-0379-4A44-8373-B4A97EAFA5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14E2-D2A2-4BE7-AC42-376BE847D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FA0A9-B348-41AC-946B-257481BFD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LUMC Willem-Alexander Kinderziekenhuis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463BB-6F2C-453F-AEB2-2D7DAD7E8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27" y="1570570"/>
            <a:ext cx="1175822" cy="810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DEF34D-60D7-44A2-9227-4D2738FA5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242" y="2485246"/>
            <a:ext cx="1185136" cy="788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A39C52-0327-4A53-B5A7-CF5D7F54E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029" y="3355409"/>
            <a:ext cx="1198522" cy="798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3CDF9-5F82-4097-82EF-3DBFA8E839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10" r="4134"/>
          <a:stretch/>
        </p:blipFill>
        <p:spPr>
          <a:xfrm>
            <a:off x="2630242" y="3355409"/>
            <a:ext cx="1185136" cy="81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D50714-343C-49E6-B3C4-A64CA6E42B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56"/>
          <a:stretch/>
        </p:blipFill>
        <p:spPr>
          <a:xfrm>
            <a:off x="2630527" y="1570569"/>
            <a:ext cx="1198523" cy="828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044E4-C4A9-4838-B1F0-4EA1AE3A53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925" r="13721"/>
          <a:stretch/>
        </p:blipFill>
        <p:spPr>
          <a:xfrm>
            <a:off x="1260624" y="2462990"/>
            <a:ext cx="1213927" cy="810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FA0EE84-7A2B-3F40-A573-905CA78022F0}"/>
              </a:ext>
            </a:extLst>
          </p:cNvPr>
          <p:cNvSpPr txBox="1"/>
          <p:nvPr/>
        </p:nvSpPr>
        <p:spPr>
          <a:xfrm>
            <a:off x="823166" y="4471822"/>
            <a:ext cx="36141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Emergent</a:t>
            </a:r>
            <a:r>
              <a:rPr lang="nl-NL" sz="2000" dirty="0">
                <a:solidFill>
                  <a:schemeClr val="accent6"/>
                </a:solidFill>
                <a:latin typeface="+mn-lt"/>
              </a:rPr>
              <a:t> nature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Dynamic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>
                <a:solidFill>
                  <a:schemeClr val="accent6"/>
                </a:solidFill>
                <a:latin typeface="+mn-lt"/>
              </a:rPr>
              <a:t>Lots of factors have effect on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the</a:t>
            </a:r>
            <a:r>
              <a:rPr lang="nl-NL" sz="20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outcome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Multidisciplinary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85807C0-1890-8F4E-9946-17ABAAE1125F}"/>
              </a:ext>
            </a:extLst>
          </p:cNvPr>
          <p:cNvSpPr txBox="1"/>
          <p:nvPr/>
        </p:nvSpPr>
        <p:spPr>
          <a:xfrm>
            <a:off x="5733831" y="3313179"/>
            <a:ext cx="2715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What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 does </a:t>
            </a:r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this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 have </a:t>
            </a:r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to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 do </a:t>
            </a:r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with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neonatal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interventions</a:t>
            </a:r>
            <a:r>
              <a:rPr lang="nl-NL" sz="2000" b="1" dirty="0">
                <a:solidFill>
                  <a:schemeClr val="accent6"/>
                </a:solidFill>
                <a:latin typeface="+mn-lt"/>
              </a:rPr>
              <a:t>?</a:t>
            </a:r>
          </a:p>
        </p:txBody>
      </p:sp>
      <p:pic>
        <p:nvPicPr>
          <p:cNvPr id="19" name="Graphic 18" descr="Vraagteken met effen opvulling">
            <a:extLst>
              <a:ext uri="{FF2B5EF4-FFF2-40B4-BE49-F238E27FC236}">
                <a16:creationId xmlns:a16="http://schemas.microsoft.com/office/drawing/2014/main" id="{07F09E3C-50B1-EF42-87C7-3F57010BC4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6963" y="22057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9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1B6A-8A5B-4E71-9316-E2DEC568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Formula 1</a:t>
            </a:r>
            <a:endParaRPr lang="nl-NL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B21FC-0379-4A44-8373-B4A97EAFA5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14E2-D2A2-4BE7-AC42-376BE847D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FA0A9-B348-41AC-946B-257481BFD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LUMC Willem-Alexander Kinderziekenhuis</a:t>
            </a:r>
            <a:endParaRPr lang="en-GB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FA0EE84-7A2B-3F40-A573-905CA78022F0}"/>
              </a:ext>
            </a:extLst>
          </p:cNvPr>
          <p:cNvSpPr txBox="1"/>
          <p:nvPr/>
        </p:nvSpPr>
        <p:spPr>
          <a:xfrm>
            <a:off x="823166" y="4471822"/>
            <a:ext cx="36141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Emergent</a:t>
            </a:r>
            <a:r>
              <a:rPr lang="nl-NL" sz="2000" dirty="0">
                <a:solidFill>
                  <a:schemeClr val="accent6"/>
                </a:solidFill>
                <a:latin typeface="+mn-lt"/>
              </a:rPr>
              <a:t> nature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Dynamic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>
                <a:solidFill>
                  <a:schemeClr val="accent6"/>
                </a:solidFill>
                <a:latin typeface="+mn-lt"/>
              </a:rPr>
              <a:t>Lots of factors have effect on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the</a:t>
            </a:r>
            <a:r>
              <a:rPr lang="nl-NL" sz="20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nl-NL" sz="2000" dirty="0" err="1">
                <a:solidFill>
                  <a:schemeClr val="accent6"/>
                </a:solidFill>
                <a:latin typeface="+mn-lt"/>
              </a:rPr>
              <a:t>outcome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 err="1">
                <a:solidFill>
                  <a:schemeClr val="accent6"/>
                </a:solidFill>
                <a:latin typeface="+mn-lt"/>
              </a:rPr>
              <a:t>Multidisciplinairy</a:t>
            </a:r>
            <a:endParaRPr lang="nl-NL" sz="200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06158D15-F011-6A4A-9086-F557147BE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91" r="10276"/>
          <a:stretch/>
        </p:blipFill>
        <p:spPr>
          <a:xfrm>
            <a:off x="1276030" y="1552279"/>
            <a:ext cx="1198522" cy="842156"/>
          </a:xfrm>
          <a:prstGeom prst="rect">
            <a:avLst/>
          </a:prstGeom>
        </p:spPr>
      </p:pic>
      <p:pic>
        <p:nvPicPr>
          <p:cNvPr id="20" name="Picture 2" descr="Neonatologie | LUMC">
            <a:extLst>
              <a:ext uri="{FF2B5EF4-FFF2-40B4-BE49-F238E27FC236}">
                <a16:creationId xmlns:a16="http://schemas.microsoft.com/office/drawing/2014/main" id="{F54FBC4C-DDCA-5F48-82DC-C896674EE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85"/>
          <a:stretch/>
        </p:blipFill>
        <p:spPr bwMode="auto">
          <a:xfrm>
            <a:off x="2593604" y="1552279"/>
            <a:ext cx="1235446" cy="85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Nieuwe intensive care voor allerkleinste patiënt | LUMC">
            <a:extLst>
              <a:ext uri="{FF2B5EF4-FFF2-40B4-BE49-F238E27FC236}">
                <a16:creationId xmlns:a16="http://schemas.microsoft.com/office/drawing/2014/main" id="{EAF0F437-4E6B-6949-988F-7A1D67A1F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04"/>
          <a:stretch/>
        </p:blipFill>
        <p:spPr bwMode="auto">
          <a:xfrm>
            <a:off x="1274423" y="2492834"/>
            <a:ext cx="1200127" cy="78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Solution | Concord Neonatal">
            <a:extLst>
              <a:ext uri="{FF2B5EF4-FFF2-40B4-BE49-F238E27FC236}">
                <a16:creationId xmlns:a16="http://schemas.microsoft.com/office/drawing/2014/main" id="{88ED9FA3-82C7-BA40-8F0A-D5CEC4361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604" y="2492834"/>
            <a:ext cx="1235446" cy="80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F98187AA-AC11-9942-8E6E-906567610C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63" r="17242"/>
          <a:stretch/>
        </p:blipFill>
        <p:spPr>
          <a:xfrm>
            <a:off x="2593603" y="3355300"/>
            <a:ext cx="1235447" cy="798234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C7C97AA4-694A-EF4A-AF42-0FEBD1A913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80"/>
          <a:stretch/>
        </p:blipFill>
        <p:spPr>
          <a:xfrm>
            <a:off x="1304925" y="3355300"/>
            <a:ext cx="1198522" cy="798234"/>
          </a:xfrm>
          <a:prstGeom prst="rect">
            <a:avLst/>
          </a:prstGeom>
        </p:spPr>
      </p:pic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32668DB-95F8-2345-A378-0FE4555ABD0F}"/>
              </a:ext>
            </a:extLst>
          </p:cNvPr>
          <p:cNvCxnSpPr>
            <a:cxnSpLocks/>
          </p:cNvCxnSpPr>
          <p:nvPr/>
        </p:nvCxnSpPr>
        <p:spPr bwMode="auto">
          <a:xfrm flipV="1">
            <a:off x="5554653" y="4749579"/>
            <a:ext cx="623079" cy="974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6A49FA18-073D-4D48-ACC5-55B6CFB9A728}"/>
              </a:ext>
            </a:extLst>
          </p:cNvPr>
          <p:cNvSpPr txBox="1"/>
          <p:nvPr/>
        </p:nvSpPr>
        <p:spPr>
          <a:xfrm>
            <a:off x="6317168" y="4549524"/>
            <a:ext cx="2222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>
                <a:solidFill>
                  <a:schemeClr val="accent6"/>
                </a:solidFill>
                <a:latin typeface="+mn-lt"/>
              </a:rPr>
              <a:t>Video </a:t>
            </a:r>
            <a:r>
              <a:rPr lang="nl-NL" sz="2000" b="1" dirty="0" err="1">
                <a:solidFill>
                  <a:schemeClr val="accent6"/>
                </a:solidFill>
                <a:latin typeface="+mn-lt"/>
              </a:rPr>
              <a:t>reflection</a:t>
            </a:r>
            <a:endParaRPr lang="nl-NL" sz="2000" b="1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27" name="Afbeelding 26" descr="Afbeelding met tekst, binnen, plafond, muur&#10;&#10;Automatisch gegenereerde beschrijving">
            <a:extLst>
              <a:ext uri="{FF2B5EF4-FFF2-40B4-BE49-F238E27FC236}">
                <a16:creationId xmlns:a16="http://schemas.microsoft.com/office/drawing/2014/main" id="{11E0E32C-3391-FC4D-BCB1-3E774670731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851" b="30371"/>
          <a:stretch/>
        </p:blipFill>
        <p:spPr>
          <a:xfrm>
            <a:off x="5272860" y="1780034"/>
            <a:ext cx="3260976" cy="2120842"/>
          </a:xfrm>
          <a:prstGeom prst="rect">
            <a:avLst/>
          </a:prstGeom>
        </p:spPr>
      </p:pic>
      <p:pic>
        <p:nvPicPr>
          <p:cNvPr id="28" name="Graphic 27" descr="Videocamera silhouet">
            <a:extLst>
              <a:ext uri="{FF2B5EF4-FFF2-40B4-BE49-F238E27FC236}">
                <a16:creationId xmlns:a16="http://schemas.microsoft.com/office/drawing/2014/main" id="{6FB1BF64-3A44-194A-8A23-24BDF0F15C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50000" y="49496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1B6A-8A5B-4E71-9316-E2DEC568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Recording neonatal interventions</a:t>
            </a:r>
            <a:endParaRPr lang="nl-NL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B21FC-0379-4A44-8373-B4A97EAFA5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14E2-D2A2-4BE7-AC42-376BE847D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FA0A9-B348-41AC-946B-257481BFD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LUMC Willem-Alexander Kinderziekenhuis</a:t>
            </a:r>
            <a:endParaRPr lang="en-GB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DAD12FC-A835-4DB1-853C-8A9A38E4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10" y="1254547"/>
            <a:ext cx="4849848" cy="3976876"/>
          </a:xfrm>
        </p:spPr>
        <p:txBody>
          <a:bodyPr/>
          <a:lstStyle/>
          <a:p>
            <a:pPr marL="285750" lvl="1" indent="-285750"/>
            <a:r>
              <a:rPr lang="nl-NL" dirty="0"/>
              <a:t>Goal: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neonatal</a:t>
            </a:r>
            <a:r>
              <a:rPr lang="nl-NL" dirty="0"/>
              <a:t> </a:t>
            </a:r>
            <a:r>
              <a:rPr lang="nl-NL" dirty="0" err="1"/>
              <a:t>interventions</a:t>
            </a:r>
            <a:r>
              <a:rPr lang="nl-NL" dirty="0"/>
              <a:t> </a:t>
            </a:r>
          </a:p>
          <a:p>
            <a:pPr marL="645750" lvl="2" indent="-285750"/>
            <a:r>
              <a:rPr lang="nl-NL" sz="1400" dirty="0" err="1"/>
              <a:t>Comparing</a:t>
            </a:r>
            <a:r>
              <a:rPr lang="nl-NL" sz="1400" dirty="0"/>
              <a:t> </a:t>
            </a:r>
            <a:r>
              <a:rPr lang="nl-NL" sz="1400" i="1" dirty="0" err="1"/>
              <a:t>work</a:t>
            </a:r>
            <a:r>
              <a:rPr lang="nl-NL" sz="1400" i="1" dirty="0"/>
              <a:t>-as-</a:t>
            </a:r>
            <a:r>
              <a:rPr lang="nl-NL" sz="1400" i="1" dirty="0" err="1"/>
              <a:t>done</a:t>
            </a:r>
            <a:r>
              <a:rPr lang="nl-NL" sz="1400" i="1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</a:t>
            </a:r>
            <a:r>
              <a:rPr lang="nl-NL" sz="1400" i="1" dirty="0" err="1"/>
              <a:t>work</a:t>
            </a:r>
            <a:r>
              <a:rPr lang="nl-NL" sz="1400" i="1" dirty="0"/>
              <a:t>-as-</a:t>
            </a:r>
            <a:r>
              <a:rPr lang="nl-NL" sz="1400" i="1" dirty="0" err="1"/>
              <a:t>imagined</a:t>
            </a:r>
            <a:r>
              <a:rPr lang="nl-NL" sz="1400" i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Objective</a:t>
            </a:r>
            <a:r>
              <a:rPr lang="nl-NL" dirty="0"/>
              <a:t> data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1400" dirty="0"/>
              <a:t>No ‘</a:t>
            </a:r>
            <a:r>
              <a:rPr lang="nl-NL" sz="1400" dirty="0" err="1"/>
              <a:t>recall</a:t>
            </a:r>
            <a:r>
              <a:rPr lang="nl-NL" sz="1400" dirty="0"/>
              <a:t> bias’ </a:t>
            </a:r>
          </a:p>
          <a:p>
            <a:pPr marL="1062900" lvl="3" indent="-342900">
              <a:buFont typeface="Arial" panose="020B0604020202020204" pitchFamily="34" charset="0"/>
              <a:buChar char="•"/>
            </a:pPr>
            <a:r>
              <a:rPr lang="nl-NL" sz="1400" dirty="0" err="1"/>
              <a:t>Schilleman</a:t>
            </a:r>
            <a:r>
              <a:rPr lang="nl-NL" sz="1400" dirty="0"/>
              <a:t> et al. (2014): </a:t>
            </a:r>
            <a:r>
              <a:rPr lang="nl-NL" sz="1400" dirty="0" err="1"/>
              <a:t>documentation</a:t>
            </a:r>
            <a:r>
              <a:rPr lang="nl-NL" sz="1400" dirty="0"/>
              <a:t> is </a:t>
            </a:r>
            <a:r>
              <a:rPr lang="nl-NL" sz="1400" dirty="0" err="1"/>
              <a:t>often</a:t>
            </a:r>
            <a:r>
              <a:rPr lang="nl-NL" sz="1400" dirty="0"/>
              <a:t>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caregivers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benefit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1400" dirty="0">
                <a:sym typeface="Wingdings" panose="05000000000000000000" pitchFamily="2" charset="2"/>
              </a:rPr>
              <a:t>Single-room switch</a:t>
            </a:r>
            <a:endParaRPr lang="nl-NL" sz="1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evaluation</a:t>
            </a:r>
            <a:r>
              <a:rPr lang="nl-NL" dirty="0"/>
              <a:t> of care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nl-NL" sz="1400" dirty="0" err="1"/>
              <a:t>Improvement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long term</a:t>
            </a:r>
          </a:p>
          <a:p>
            <a:pPr marL="645750" lvl="2" indent="-285750"/>
            <a:endParaRPr lang="nl-NL" sz="1400" dirty="0"/>
          </a:p>
          <a:p>
            <a:pPr marL="645750" lvl="2" indent="-285750"/>
            <a:endParaRPr lang="nl-NL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849497-84DF-415C-884F-AA327553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4708969"/>
            <a:ext cx="2101850" cy="1183342"/>
          </a:xfrm>
          <a:prstGeom prst="rect">
            <a:avLst/>
          </a:prstGeom>
        </p:spPr>
      </p:pic>
      <p:pic>
        <p:nvPicPr>
          <p:cNvPr id="8" name="Afbeelding 7" descr="Afbeelding met tekst, binnen, plafond, muur&#10;&#10;Automatisch gegenereerde beschrijving">
            <a:extLst>
              <a:ext uri="{FF2B5EF4-FFF2-40B4-BE49-F238E27FC236}">
                <a16:creationId xmlns:a16="http://schemas.microsoft.com/office/drawing/2014/main" id="{24A2A4DA-A5C8-964A-A143-799F4269EC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371"/>
          <a:stretch/>
        </p:blipFill>
        <p:spPr>
          <a:xfrm>
            <a:off x="5272858" y="1487810"/>
            <a:ext cx="3260976" cy="302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3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2E70F7-93E6-47A5-919E-9BC6BDD4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How video reflection started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C661B8-71B3-43F5-8EEF-D2D389BD88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9DC78F07-1A48-F647-9D58-4B23EF4EE06C}" type="datetime5">
              <a:rPr lang="nl-NL" smtClean="0"/>
              <a:pPr>
                <a:spcAft>
                  <a:spcPts val="600"/>
                </a:spcAft>
              </a:pPr>
              <a:t>8-mrt-22</a:t>
            </a:fld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400B76-4E06-48F1-B66F-6514F189E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306AC46-015F-6E44-B83A-36E79AEF5356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15034BD-490E-4CBA-9F80-701A147AE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LUMC Willem-Alexander Kinderziekenhuis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DA6F0625-46DD-4ABC-9157-72301C5FD6FF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5483" y="2074128"/>
            <a:ext cx="0" cy="4479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E92610AD-5CD1-44F6-9F70-65C533C42C0D}"/>
              </a:ext>
            </a:extLst>
          </p:cNvPr>
          <p:cNvSpPr/>
          <p:nvPr/>
        </p:nvSpPr>
        <p:spPr bwMode="auto">
          <a:xfrm>
            <a:off x="837935" y="1341395"/>
            <a:ext cx="772921" cy="78518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69339B-24AC-41B0-898B-223AD33FCD97}"/>
              </a:ext>
            </a:extLst>
          </p:cNvPr>
          <p:cNvSpPr txBox="1">
            <a:spLocks/>
          </p:cNvSpPr>
          <p:nvPr/>
        </p:nvSpPr>
        <p:spPr>
          <a:xfrm>
            <a:off x="892287" y="1527358"/>
            <a:ext cx="812576" cy="44418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</a:rPr>
              <a:t>1969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lvl="1" indent="0">
              <a:buFont typeface="Times" charset="0"/>
              <a:buNone/>
            </a:pPr>
            <a:endParaRPr lang="nl-NL" kern="0" dirty="0">
              <a:solidFill>
                <a:schemeClr val="bg1"/>
              </a:solidFill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4C33BB0-6444-4670-A893-1A0DCC183C0B}"/>
              </a:ext>
            </a:extLst>
          </p:cNvPr>
          <p:cNvSpPr txBox="1"/>
          <p:nvPr/>
        </p:nvSpPr>
        <p:spPr>
          <a:xfrm>
            <a:off x="3873654" y="1087729"/>
            <a:ext cx="4606795" cy="1323439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bg1"/>
                </a:solidFill>
                <a:latin typeface="Calibri"/>
              </a:rPr>
              <a:t>Trauma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solidFill>
                  <a:schemeClr val="bg1"/>
                </a:solidFill>
                <a:latin typeface="Calibri"/>
              </a:rPr>
              <a:t>Peltier et al.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solidFill>
                  <a:schemeClr val="bg1"/>
                </a:solidFill>
                <a:latin typeface="Calibri"/>
              </a:rPr>
              <a:t>USA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0" dirty="0">
                <a:solidFill>
                  <a:schemeClr val="bg1"/>
                </a:solidFill>
                <a:latin typeface="Calibri"/>
              </a:rPr>
              <a:t>Teaching</a:t>
            </a:r>
            <a:endParaRPr lang="en-US" sz="2000" kern="0" dirty="0">
              <a:solidFill>
                <a:schemeClr val="bg1"/>
              </a:solidFill>
              <a:latin typeface="Calibri"/>
              <a:ea typeface="+mn-ea"/>
            </a:endParaRP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77440A1D-595E-4DF3-A7B0-F1600EECE686}"/>
              </a:ext>
            </a:extLst>
          </p:cNvPr>
          <p:cNvSpPr/>
          <p:nvPr/>
        </p:nvSpPr>
        <p:spPr bwMode="auto">
          <a:xfrm>
            <a:off x="1600445" y="3015369"/>
            <a:ext cx="772921" cy="747424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imes" charset="0"/>
              <a:ea typeface="ＭＳ Ｐゴシック" charset="0"/>
            </a:endParaRP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A3C7084-CA5F-46F7-A3D6-1CDB29A57E2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76244" y="3640411"/>
            <a:ext cx="2" cy="29237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08D58DC-340F-4B1B-B16B-DBE7AF9D181D}"/>
              </a:ext>
            </a:extLst>
          </p:cNvPr>
          <p:cNvSpPr txBox="1">
            <a:spLocks/>
          </p:cNvSpPr>
          <p:nvPr/>
        </p:nvSpPr>
        <p:spPr bwMode="auto">
          <a:xfrm>
            <a:off x="1690477" y="3217588"/>
            <a:ext cx="682889" cy="42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 </a:t>
            </a:r>
            <a:r>
              <a:rPr lang="en-US" b="1" kern="0" dirty="0">
                <a:solidFill>
                  <a:schemeClr val="bg1"/>
                </a:solidFill>
              </a:rPr>
              <a:t>2000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lvl="1" indent="0">
              <a:buFont typeface="Times" charset="0"/>
              <a:buNone/>
            </a:pPr>
            <a:endParaRPr lang="nl-NL" kern="0" dirty="0">
              <a:solidFill>
                <a:schemeClr val="bg1"/>
              </a:solidFill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25651FAE-A781-47CF-AEC9-B52BF3327E55}"/>
              </a:ext>
            </a:extLst>
          </p:cNvPr>
          <p:cNvSpPr txBox="1"/>
          <p:nvPr/>
        </p:nvSpPr>
        <p:spPr>
          <a:xfrm>
            <a:off x="3873655" y="2613500"/>
            <a:ext cx="4606795" cy="132343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bg1"/>
                </a:solidFill>
                <a:latin typeface="Calibri"/>
                <a:ea typeface="+mn-ea"/>
              </a:rPr>
              <a:t>Neonatology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"/>
              </a:rPr>
              <a:t>Carbine </a:t>
            </a:r>
            <a:r>
              <a:rPr lang="en-US" sz="2000" kern="0" dirty="0" err="1">
                <a:solidFill>
                  <a:schemeClr val="bg1"/>
                </a:solidFill>
                <a:latin typeface="Calibri"/>
              </a:rPr>
              <a:t>en</a:t>
            </a:r>
            <a:r>
              <a:rPr lang="en-US" sz="2000" kern="0" dirty="0">
                <a:solidFill>
                  <a:schemeClr val="bg1"/>
                </a:solidFill>
                <a:latin typeface="Calibri"/>
              </a:rPr>
              <a:t> Finer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"/>
              </a:rPr>
              <a:t>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"/>
                <a:ea typeface="+mn-ea"/>
              </a:rPr>
              <a:t>Neonatal resuscitation</a:t>
            </a:r>
            <a:endParaRPr lang="en-US" sz="1400" kern="0" dirty="0">
              <a:solidFill>
                <a:schemeClr val="bg1"/>
              </a:solidFill>
              <a:latin typeface="Calibri"/>
              <a:ea typeface="+mn-ea"/>
            </a:endParaRPr>
          </a:p>
        </p:txBody>
      </p:sp>
      <p:sp>
        <p:nvSpPr>
          <p:cNvPr id="18" name="Ovaal 21">
            <a:extLst>
              <a:ext uri="{FF2B5EF4-FFF2-40B4-BE49-F238E27FC236}">
                <a16:creationId xmlns:a16="http://schemas.microsoft.com/office/drawing/2014/main" id="{5E047FC4-58CB-489E-87AF-B51DA4A4C8F1}"/>
              </a:ext>
            </a:extLst>
          </p:cNvPr>
          <p:cNvSpPr/>
          <p:nvPr/>
        </p:nvSpPr>
        <p:spPr bwMode="auto">
          <a:xfrm>
            <a:off x="2352045" y="4621171"/>
            <a:ext cx="772921" cy="785180"/>
          </a:xfrm>
          <a:prstGeom prst="ellipse">
            <a:avLst/>
          </a:prstGeom>
          <a:solidFill>
            <a:srgbClr val="F39200"/>
          </a:solidFill>
          <a:ln w="9525" cap="flat" cmpd="sng" algn="ctr">
            <a:solidFill>
              <a:srgbClr val="F392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8FFF2B0-B6CC-4E2F-80E8-F73728360236}"/>
              </a:ext>
            </a:extLst>
          </p:cNvPr>
          <p:cNvSpPr txBox="1">
            <a:spLocks/>
          </p:cNvSpPr>
          <p:nvPr/>
        </p:nvSpPr>
        <p:spPr bwMode="auto">
          <a:xfrm>
            <a:off x="2395561" y="4841923"/>
            <a:ext cx="682889" cy="44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b="1" kern="0" dirty="0">
                <a:solidFill>
                  <a:schemeClr val="bg1"/>
                </a:solidFill>
              </a:rPr>
              <a:t>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lvl="1" indent="0">
              <a:buFont typeface="Times" charset="0"/>
              <a:buNone/>
            </a:pPr>
            <a:endParaRPr lang="nl-NL" kern="0" dirty="0">
              <a:solidFill>
                <a:schemeClr val="bg1"/>
              </a:solidFill>
            </a:endParaRPr>
          </a:p>
        </p:txBody>
      </p:sp>
      <p:cxnSp>
        <p:nvCxnSpPr>
          <p:cNvPr id="21" name="Rechte verbindingslijn 28">
            <a:extLst>
              <a:ext uri="{FF2B5EF4-FFF2-40B4-BE49-F238E27FC236}">
                <a16:creationId xmlns:a16="http://schemas.microsoft.com/office/drawing/2014/main" id="{1E41A79D-57B0-40C8-BE95-2246172C149D}"/>
              </a:ext>
            </a:extLst>
          </p:cNvPr>
          <p:cNvCxnSpPr>
            <a:cxnSpLocks/>
          </p:cNvCxnSpPr>
          <p:nvPr/>
        </p:nvCxnSpPr>
        <p:spPr bwMode="auto">
          <a:xfrm flipV="1">
            <a:off x="2737006" y="5251979"/>
            <a:ext cx="0" cy="1312172"/>
          </a:xfrm>
          <a:prstGeom prst="line">
            <a:avLst/>
          </a:prstGeom>
          <a:ln>
            <a:solidFill>
              <a:srgbClr val="F392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09DB16-D272-4156-85F6-6F89D795F1FF}"/>
              </a:ext>
            </a:extLst>
          </p:cNvPr>
          <p:cNvSpPr txBox="1"/>
          <p:nvPr/>
        </p:nvSpPr>
        <p:spPr>
          <a:xfrm>
            <a:off x="3873655" y="4092745"/>
            <a:ext cx="4618163" cy="1938992"/>
          </a:xfrm>
          <a:prstGeom prst="rect">
            <a:avLst/>
          </a:prstGeom>
          <a:solidFill>
            <a:srgbClr val="F39200"/>
          </a:solidFill>
          <a:ln w="19050">
            <a:solidFill>
              <a:srgbClr val="F392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Video review is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 used in about </a:t>
            </a:r>
            <a:r>
              <a:rPr kumimoji="0" lang="en-US" sz="20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50 centers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Guideline adherence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Technical evaluation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Patient outcomes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Non-technical evaluation</a:t>
            </a:r>
          </a:p>
          <a:p>
            <a:r>
              <a:rPr lang="en-US" sz="2000" kern="0" dirty="0">
                <a:solidFill>
                  <a:schemeClr val="bg1"/>
                </a:solidFill>
                <a:latin typeface="Calibri"/>
                <a:ea typeface="+mn-ea"/>
              </a:rPr>
              <a:t>(</a:t>
            </a:r>
            <a:r>
              <a:rPr lang="en-US" sz="2000" kern="0" dirty="0" err="1">
                <a:solidFill>
                  <a:schemeClr val="bg1"/>
                </a:solidFill>
                <a:latin typeface="Calibri"/>
                <a:ea typeface="+mn-ea"/>
              </a:rPr>
              <a:t>Brogaard</a:t>
            </a:r>
            <a:r>
              <a:rPr lang="en-US" sz="2000" kern="0" dirty="0">
                <a:solidFill>
                  <a:schemeClr val="bg1"/>
                </a:solidFill>
                <a:latin typeface="Calibri"/>
                <a:ea typeface="+mn-ea"/>
              </a:rPr>
              <a:t> et al. 2019)</a:t>
            </a:r>
          </a:p>
        </p:txBody>
      </p:sp>
    </p:spTree>
    <p:extLst>
      <p:ext uri="{BB962C8B-B14F-4D97-AF65-F5344CB8AC3E}">
        <p14:creationId xmlns:p14="http://schemas.microsoft.com/office/powerpoint/2010/main" val="309038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91596-AEE4-4C4D-A6F2-178BEA35C089}"/>
              </a:ext>
            </a:extLst>
          </p:cNvPr>
          <p:cNvSpPr/>
          <p:nvPr/>
        </p:nvSpPr>
        <p:spPr bwMode="auto">
          <a:xfrm>
            <a:off x="-27598" y="-28876"/>
            <a:ext cx="9171598" cy="92319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51512-A1BD-446A-8F98-77CF914B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0"/>
            <a:ext cx="6458316" cy="854075"/>
          </a:xfrm>
        </p:spPr>
        <p:txBody>
          <a:bodyPr/>
          <a:lstStyle/>
          <a:p>
            <a:r>
              <a:rPr lang="en-US" dirty="0"/>
              <a:t>LUMC | how it started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0B492-49FD-4336-A761-7699852E8D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CA9E0-F366-4C17-A8A0-FB961F0D4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7311" y="6564151"/>
            <a:ext cx="542395" cy="304800"/>
          </a:xfrm>
        </p:spPr>
        <p:txBody>
          <a:bodyPr/>
          <a:lstStyle/>
          <a:p>
            <a:fld id="{5306AC46-015F-6E44-B83A-36E79AEF535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8A63A-53C1-460C-82BC-4334B27DD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LUMC Willem-Alexander </a:t>
            </a:r>
            <a:r>
              <a:rPr lang="en-GB" dirty="0" err="1"/>
              <a:t>Kinderziekenhuis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A83CDF-1D40-4462-9DD9-1FF12B5FA1B1}"/>
              </a:ext>
            </a:extLst>
          </p:cNvPr>
          <p:cNvSpPr txBox="1"/>
          <p:nvPr/>
        </p:nvSpPr>
        <p:spPr>
          <a:xfrm>
            <a:off x="2840114" y="1341395"/>
            <a:ext cx="5088393" cy="409342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bg1"/>
                </a:solidFill>
                <a:latin typeface="Calibri"/>
              </a:rPr>
              <a:t>Research | curiosity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"/>
              </a:rPr>
              <a:t>Effect prolonged inflations; </a:t>
            </a:r>
            <a:r>
              <a:rPr lang="en-US" sz="2000" b="1" kern="0" dirty="0">
                <a:solidFill>
                  <a:schemeClr val="bg1"/>
                </a:solidFill>
                <a:latin typeface="Calibri"/>
              </a:rPr>
              <a:t>recordings showed when exactly what was happening</a:t>
            </a:r>
            <a:r>
              <a:rPr lang="en-US" sz="2000" kern="0" dirty="0">
                <a:solidFill>
                  <a:schemeClr val="bg1"/>
                </a:solidFill>
                <a:latin typeface="Calibri"/>
              </a:rPr>
              <a:t> (van </a:t>
            </a:r>
            <a:r>
              <a:rPr lang="en-US" sz="2000" kern="0" dirty="0" err="1">
                <a:solidFill>
                  <a:schemeClr val="bg1"/>
                </a:solidFill>
                <a:latin typeface="Calibri"/>
              </a:rPr>
              <a:t>Vonderen</a:t>
            </a:r>
            <a:r>
              <a:rPr lang="en-US" sz="2000" kern="0" dirty="0">
                <a:solidFill>
                  <a:schemeClr val="bg1"/>
                </a:solidFill>
                <a:latin typeface="Calibri"/>
              </a:rPr>
              <a:t> et al. 2014)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solidFill>
                  <a:schemeClr val="tx1"/>
                </a:solidFill>
                <a:cs typeface="Calibri"/>
              </a:rPr>
              <a:t>Compare</a:t>
            </a:r>
            <a:r>
              <a:rPr lang="nl-NL" sz="2000" dirty="0">
                <a:solidFill>
                  <a:schemeClr val="tx1"/>
                </a:solidFill>
                <a:cs typeface="Calibri"/>
              </a:rPr>
              <a:t> </a:t>
            </a:r>
            <a:r>
              <a:rPr lang="nl-NL" sz="2000" dirty="0" err="1">
                <a:solidFill>
                  <a:schemeClr val="tx1"/>
                </a:solidFill>
                <a:cs typeface="Calibri"/>
              </a:rPr>
              <a:t>mask</a:t>
            </a:r>
            <a:r>
              <a:rPr lang="nl-NL" sz="2000" dirty="0">
                <a:solidFill>
                  <a:schemeClr val="tx1"/>
                </a:solidFill>
                <a:cs typeface="Calibri"/>
              </a:rPr>
              <a:t> </a:t>
            </a:r>
            <a:r>
              <a:rPr lang="nl-NL" sz="2000" dirty="0" err="1">
                <a:solidFill>
                  <a:schemeClr val="tx1"/>
                </a:solidFill>
                <a:cs typeface="Calibri"/>
              </a:rPr>
              <a:t>with</a:t>
            </a:r>
            <a:r>
              <a:rPr lang="nl-NL" sz="2000" dirty="0">
                <a:solidFill>
                  <a:schemeClr val="tx1"/>
                </a:solidFill>
                <a:cs typeface="Calibri"/>
              </a:rPr>
              <a:t> </a:t>
            </a:r>
            <a:r>
              <a:rPr lang="nl-NL" sz="2000" dirty="0" err="1">
                <a:solidFill>
                  <a:schemeClr val="tx1"/>
                </a:solidFill>
                <a:cs typeface="Calibri"/>
              </a:rPr>
              <a:t>nasal</a:t>
            </a:r>
            <a:r>
              <a:rPr lang="nl-NL" sz="2000" dirty="0">
                <a:solidFill>
                  <a:schemeClr val="tx1"/>
                </a:solidFill>
                <a:cs typeface="Calibri"/>
              </a:rPr>
              <a:t> tube </a:t>
            </a:r>
            <a:r>
              <a:rPr lang="nl-NL" sz="2000" dirty="0" err="1">
                <a:solidFill>
                  <a:schemeClr val="tx1"/>
                </a:solidFill>
                <a:cs typeface="Calibri"/>
              </a:rPr>
              <a:t>for</a:t>
            </a:r>
            <a:r>
              <a:rPr lang="nl-NL" sz="2000" dirty="0">
                <a:solidFill>
                  <a:schemeClr val="tx1"/>
                </a:solidFill>
                <a:cs typeface="Calibri"/>
              </a:rPr>
              <a:t> </a:t>
            </a:r>
            <a:r>
              <a:rPr lang="nl-NL" sz="2000" dirty="0" err="1">
                <a:solidFill>
                  <a:schemeClr val="tx1"/>
                </a:solidFill>
                <a:cs typeface="Calibri"/>
              </a:rPr>
              <a:t>stabilization</a:t>
            </a:r>
            <a:r>
              <a:rPr lang="nl-NL" sz="2000" dirty="0">
                <a:solidFill>
                  <a:schemeClr val="tx1"/>
                </a:solidFill>
                <a:cs typeface="Calibri"/>
              </a:rPr>
              <a:t> of </a:t>
            </a:r>
            <a:r>
              <a:rPr lang="nl-NL" sz="2000" dirty="0" err="1">
                <a:solidFill>
                  <a:schemeClr val="tx1"/>
                </a:solidFill>
                <a:cs typeface="Calibri"/>
              </a:rPr>
              <a:t>preterm</a:t>
            </a:r>
            <a:r>
              <a:rPr lang="nl-NL" sz="2000" dirty="0">
                <a:solidFill>
                  <a:schemeClr val="tx1"/>
                </a:solidFill>
                <a:cs typeface="Calibri"/>
              </a:rPr>
              <a:t> </a:t>
            </a:r>
            <a:r>
              <a:rPr lang="nl-NL" sz="2000" dirty="0" err="1">
                <a:solidFill>
                  <a:schemeClr val="tx1"/>
                </a:solidFill>
                <a:cs typeface="Calibri"/>
              </a:rPr>
              <a:t>infants</a:t>
            </a:r>
            <a:r>
              <a:rPr lang="nl-NL" sz="2000" dirty="0">
                <a:solidFill>
                  <a:schemeClr val="tx1"/>
                </a:solidFill>
                <a:cs typeface="Calibri"/>
              </a:rPr>
              <a:t> at </a:t>
            </a:r>
            <a:r>
              <a:rPr lang="nl-NL" sz="2000" dirty="0" err="1">
                <a:solidFill>
                  <a:schemeClr val="tx1"/>
                </a:solidFill>
                <a:cs typeface="Calibri"/>
              </a:rPr>
              <a:t>birth</a:t>
            </a:r>
            <a:r>
              <a:rPr lang="nl-NL" sz="2000" dirty="0">
                <a:solidFill>
                  <a:schemeClr val="tx1"/>
                </a:solidFill>
                <a:cs typeface="Calibri"/>
              </a:rPr>
              <a:t>; </a:t>
            </a:r>
            <a:r>
              <a:rPr lang="nl-NL" sz="2000" b="1" dirty="0">
                <a:solidFill>
                  <a:schemeClr val="tx1"/>
                </a:solidFill>
                <a:cs typeface="Calibri"/>
              </a:rPr>
              <a:t>time </a:t>
            </a:r>
            <a:r>
              <a:rPr lang="nl-NL" sz="2000" b="1" dirty="0" err="1">
                <a:solidFill>
                  <a:schemeClr val="tx1"/>
                </a:solidFill>
                <a:cs typeface="Calibri"/>
              </a:rPr>
              <a:t>between</a:t>
            </a:r>
            <a:r>
              <a:rPr lang="nl-NL" sz="20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nl-NL" sz="2000" b="1" dirty="0" err="1">
                <a:solidFill>
                  <a:schemeClr val="tx1"/>
                </a:solidFill>
                <a:cs typeface="Calibri"/>
              </a:rPr>
              <a:t>intervention</a:t>
            </a:r>
            <a:r>
              <a:rPr lang="nl-NL" sz="20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nl-NL" sz="2000" b="1" dirty="0" err="1">
                <a:solidFill>
                  <a:schemeClr val="tx1"/>
                </a:solidFill>
                <a:cs typeface="Calibri"/>
              </a:rPr>
              <a:t>and</a:t>
            </a:r>
            <a:r>
              <a:rPr lang="nl-NL" sz="2000" b="1" dirty="0">
                <a:solidFill>
                  <a:schemeClr val="tx1"/>
                </a:solidFill>
                <a:cs typeface="Calibri"/>
              </a:rPr>
              <a:t> effect </a:t>
            </a:r>
            <a:r>
              <a:rPr lang="nl-NL" sz="2000" kern="0" dirty="0">
                <a:solidFill>
                  <a:schemeClr val="tx1"/>
                </a:solidFill>
              </a:rPr>
              <a:t>(van </a:t>
            </a:r>
            <a:r>
              <a:rPr lang="nl-NL" sz="2000" kern="0" dirty="0" err="1">
                <a:solidFill>
                  <a:schemeClr val="tx1"/>
                </a:solidFill>
              </a:rPr>
              <a:t>Vonderen</a:t>
            </a:r>
            <a:r>
              <a:rPr lang="nl-NL" sz="2000" kern="0" dirty="0">
                <a:solidFill>
                  <a:schemeClr val="tx1"/>
                </a:solidFill>
              </a:rPr>
              <a:t> et al. 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Guideline compliance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, evaluation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 of mask technique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 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Schilleman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 et al. 2012)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chemeClr val="bg1"/>
                </a:solidFill>
                <a:latin typeface="Calibri"/>
              </a:rPr>
              <a:t>Documentation</a:t>
            </a:r>
            <a:r>
              <a:rPr lang="en-US" sz="2000" kern="0" dirty="0">
                <a:solidFill>
                  <a:schemeClr val="bg1"/>
                </a:solidFill>
                <a:latin typeface="Calibri"/>
              </a:rPr>
              <a:t> (</a:t>
            </a:r>
            <a:r>
              <a:rPr lang="en-US" sz="2000" kern="0" dirty="0" err="1">
                <a:solidFill>
                  <a:schemeClr val="bg1"/>
                </a:solidFill>
                <a:latin typeface="Calibri"/>
              </a:rPr>
              <a:t>Schilleman</a:t>
            </a:r>
            <a:r>
              <a:rPr lang="en-US" sz="2000" kern="0" dirty="0">
                <a:solidFill>
                  <a:schemeClr val="bg1"/>
                </a:solidFill>
                <a:latin typeface="Calibri"/>
              </a:rPr>
              <a:t> et al. 2014)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bg1"/>
              </a:solidFill>
              <a:latin typeface="Calibri"/>
            </a:endParaRPr>
          </a:p>
          <a:p>
            <a:r>
              <a:rPr lang="en-US" sz="2000" kern="0" dirty="0">
                <a:solidFill>
                  <a:schemeClr val="bg1"/>
                </a:solidFill>
                <a:latin typeface="Calibri"/>
                <a:sym typeface="Wingdings" pitchFamily="2" charset="2"/>
              </a:rPr>
              <a:t> Provides extra details for research purposes</a:t>
            </a:r>
            <a:endParaRPr lang="en-US" sz="2000" kern="0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3503BBF-904E-9F44-903C-D196DACD672E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5483" y="2074128"/>
            <a:ext cx="0" cy="44790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al 10">
            <a:extLst>
              <a:ext uri="{FF2B5EF4-FFF2-40B4-BE49-F238E27FC236}">
                <a16:creationId xmlns:a16="http://schemas.microsoft.com/office/drawing/2014/main" id="{AB73F277-5000-EB48-AD04-03E9AB0168C2}"/>
              </a:ext>
            </a:extLst>
          </p:cNvPr>
          <p:cNvSpPr/>
          <p:nvPr/>
        </p:nvSpPr>
        <p:spPr bwMode="auto">
          <a:xfrm>
            <a:off x="837935" y="1341395"/>
            <a:ext cx="772921" cy="78518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FA8E7-67E3-4EC8-9334-27E48A3B9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680" y="1539190"/>
            <a:ext cx="812576" cy="44418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2009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lvl="1" indent="0">
              <a:buNone/>
            </a:pP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4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41F010-C23F-4B39-838A-034963B88B5E}"/>
              </a:ext>
            </a:extLst>
          </p:cNvPr>
          <p:cNvSpPr/>
          <p:nvPr/>
        </p:nvSpPr>
        <p:spPr bwMode="auto">
          <a:xfrm>
            <a:off x="-27598" y="-28876"/>
            <a:ext cx="9171598" cy="92319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51512-A1BD-446A-8F98-77CF914B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LUMC | Reviewing with parents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0B492-49FD-4336-A761-7699852E8D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CA9E0-F366-4C17-A8A0-FB961F0D4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7311" y="6564151"/>
            <a:ext cx="542395" cy="304800"/>
          </a:xfrm>
        </p:spPr>
        <p:txBody>
          <a:bodyPr/>
          <a:lstStyle/>
          <a:p>
            <a:fld id="{5306AC46-015F-6E44-B83A-36E79AEF535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8A63A-53C1-460C-82BC-4334B27DD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LUMC Willem-Alexander </a:t>
            </a:r>
            <a:r>
              <a:rPr lang="en-GB" dirty="0" err="1"/>
              <a:t>Kinderziekenhuis</a:t>
            </a:r>
            <a:endParaRPr lang="en-GB" dirty="0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87740143-236E-814F-981A-9927003E0E0F}"/>
              </a:ext>
            </a:extLst>
          </p:cNvPr>
          <p:cNvSpPr/>
          <p:nvPr/>
        </p:nvSpPr>
        <p:spPr bwMode="auto">
          <a:xfrm>
            <a:off x="864649" y="2392237"/>
            <a:ext cx="772921" cy="785180"/>
          </a:xfrm>
          <a:prstGeom prst="ellipse">
            <a:avLst/>
          </a:prstGeom>
          <a:solidFill>
            <a:schemeClr val="bg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Times" charset="0"/>
              <a:ea typeface="ＭＳ Ｐゴシック" charset="0"/>
            </a:endParaRP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52987528-A42B-3F46-9D56-BB7581D22044}"/>
              </a:ext>
            </a:extLst>
          </p:cNvPr>
          <p:cNvCxnSpPr>
            <a:cxnSpLocks/>
          </p:cNvCxnSpPr>
          <p:nvPr/>
        </p:nvCxnSpPr>
        <p:spPr bwMode="auto">
          <a:xfrm flipV="1">
            <a:off x="1251110" y="3110396"/>
            <a:ext cx="0" cy="34428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7E51A69-98A5-4201-8230-5FBF937BBADC}"/>
              </a:ext>
            </a:extLst>
          </p:cNvPr>
          <p:cNvSpPr txBox="1">
            <a:spLocks/>
          </p:cNvSpPr>
          <p:nvPr/>
        </p:nvSpPr>
        <p:spPr bwMode="auto">
          <a:xfrm>
            <a:off x="954681" y="2594456"/>
            <a:ext cx="682889" cy="44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 </a:t>
            </a:r>
            <a:r>
              <a:rPr lang="en-US" b="1" kern="0" dirty="0">
                <a:solidFill>
                  <a:schemeClr val="bg1"/>
                </a:solidFill>
              </a:rPr>
              <a:t>2010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lvl="1" indent="0">
              <a:buFont typeface="Times" charset="0"/>
              <a:buNone/>
            </a:pPr>
            <a:endParaRPr lang="nl-NL" kern="0" dirty="0">
              <a:solidFill>
                <a:schemeClr val="bg1"/>
              </a:solidFill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599CCFE3-FE1D-43D4-8459-FB35FE8A5D2F}"/>
              </a:ext>
            </a:extLst>
          </p:cNvPr>
          <p:cNvSpPr txBox="1"/>
          <p:nvPr/>
        </p:nvSpPr>
        <p:spPr>
          <a:xfrm>
            <a:off x="3538562" y="2073330"/>
            <a:ext cx="4606795" cy="2462213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bg1"/>
                </a:solidFill>
                <a:latin typeface="Calibri"/>
              </a:rPr>
              <a:t>Parents reviewed neonatal resuscitation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"/>
              </a:rPr>
              <a:t>Valuable, comforting, </a:t>
            </a:r>
            <a:r>
              <a:rPr lang="en-US" sz="2000" b="1" kern="0" dirty="0">
                <a:solidFill>
                  <a:schemeClr val="bg1"/>
                </a:solidFill>
                <a:latin typeface="Calibri"/>
              </a:rPr>
              <a:t>family-centered</a:t>
            </a:r>
            <a:r>
              <a:rPr lang="en-US" sz="2000" kern="0" dirty="0">
                <a:solidFill>
                  <a:schemeClr val="bg1"/>
                </a:solidFill>
                <a:latin typeface="Calibri"/>
              </a:rPr>
              <a:t> care (den Boer et al. 2021)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"/>
              </a:rPr>
              <a:t>Recording where only </a:t>
            </a:r>
            <a:r>
              <a:rPr lang="en-US" sz="2000" b="1" kern="0" dirty="0">
                <a:solidFill>
                  <a:schemeClr val="bg1"/>
                </a:solidFill>
                <a:latin typeface="Calibri"/>
              </a:rPr>
              <a:t>hands</a:t>
            </a:r>
            <a:r>
              <a:rPr lang="en-US" sz="2000" kern="0" dirty="0">
                <a:solidFill>
                  <a:schemeClr val="bg1"/>
                </a:solidFill>
                <a:latin typeface="Calibri"/>
              </a:rPr>
              <a:t> of caregiver are visible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chemeClr val="bg1"/>
                </a:solidFill>
                <a:latin typeface="Calibri"/>
              </a:rPr>
              <a:t>Standard care </a:t>
            </a:r>
            <a:r>
              <a:rPr lang="en-US" sz="2000" kern="0" dirty="0">
                <a:solidFill>
                  <a:schemeClr val="bg1"/>
                </a:solidFill>
                <a:latin typeface="Calibri"/>
              </a:rPr>
              <a:t>since 2016 and part of medical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9623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AA254EF-F978-4D14-BB3B-DB32D85BE755}"/>
              </a:ext>
            </a:extLst>
          </p:cNvPr>
          <p:cNvSpPr/>
          <p:nvPr/>
        </p:nvSpPr>
        <p:spPr bwMode="auto">
          <a:xfrm>
            <a:off x="-27598" y="-28876"/>
            <a:ext cx="9171598" cy="92319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2024BD79-79BB-DF42-9795-FA116B359FAA}"/>
              </a:ext>
            </a:extLst>
          </p:cNvPr>
          <p:cNvSpPr/>
          <p:nvPr/>
        </p:nvSpPr>
        <p:spPr bwMode="auto">
          <a:xfrm>
            <a:off x="790217" y="3344070"/>
            <a:ext cx="772921" cy="785180"/>
          </a:xfrm>
          <a:prstGeom prst="ellipse">
            <a:avLst/>
          </a:prstGeom>
          <a:solidFill>
            <a:srgbClr val="F39200"/>
          </a:solidFill>
          <a:ln w="9525" cap="flat" cmpd="sng" algn="ctr">
            <a:solidFill>
              <a:srgbClr val="F392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51512-A1BD-446A-8F98-77CF914B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LUMC | </a:t>
            </a:r>
            <a:r>
              <a:rPr lang="en-US" dirty="0" err="1"/>
              <a:t>Videoreflection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0B492-49FD-4336-A761-7699852E8D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C78F07-1A48-F647-9D58-4B23EF4EE06C}" type="datetime5">
              <a:rPr lang="nl-NL" smtClean="0"/>
              <a:t>8-mrt-22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8A63A-53C1-460C-82BC-4334B27DD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LUMC Willem-Alexander </a:t>
            </a:r>
            <a:r>
              <a:rPr lang="en-GB" dirty="0" err="1"/>
              <a:t>Kinderziekenhuis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149B8B-FD23-4A1B-847E-6F16757D204F}"/>
              </a:ext>
            </a:extLst>
          </p:cNvPr>
          <p:cNvSpPr txBox="1">
            <a:spLocks/>
          </p:cNvSpPr>
          <p:nvPr/>
        </p:nvSpPr>
        <p:spPr bwMode="auto">
          <a:xfrm>
            <a:off x="858055" y="3564822"/>
            <a:ext cx="682889" cy="44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 </a:t>
            </a:r>
            <a:r>
              <a:rPr lang="en-US" b="1" kern="0" dirty="0">
                <a:solidFill>
                  <a:schemeClr val="bg1"/>
                </a:solidFill>
              </a:rPr>
              <a:t>2014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bg1"/>
              </a:solidFill>
            </a:endParaRPr>
          </a:p>
          <a:p>
            <a:pPr lvl="1" indent="0">
              <a:buFont typeface="Times" charset="0"/>
              <a:buNone/>
            </a:pPr>
            <a:endParaRPr lang="nl-NL" kern="0" dirty="0">
              <a:solidFill>
                <a:schemeClr val="bg1"/>
              </a:solidFill>
            </a:endParaRP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4D73FCC-E055-CC48-9B16-6146CB2C681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99498" y="4129250"/>
            <a:ext cx="2" cy="2435404"/>
          </a:xfrm>
          <a:prstGeom prst="line">
            <a:avLst/>
          </a:prstGeom>
          <a:ln>
            <a:solidFill>
              <a:srgbClr val="F392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3FFAB8-EC77-4DD2-B3A6-C25ED76F28B5}"/>
              </a:ext>
            </a:extLst>
          </p:cNvPr>
          <p:cNvSpPr txBox="1"/>
          <p:nvPr/>
        </p:nvSpPr>
        <p:spPr>
          <a:xfrm>
            <a:off x="3360423" y="2082051"/>
            <a:ext cx="4618163" cy="3170099"/>
          </a:xfrm>
          <a:prstGeom prst="rect">
            <a:avLst/>
          </a:prstGeom>
          <a:solidFill>
            <a:srgbClr val="F39200"/>
          </a:solidFill>
          <a:ln w="19050">
            <a:solidFill>
              <a:srgbClr val="F392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bg1"/>
                </a:solidFill>
                <a:latin typeface="Calibri"/>
                <a:ea typeface="+mn-ea"/>
              </a:rPr>
              <a:t>Weekly </a:t>
            </a:r>
            <a:r>
              <a:rPr lang="en-US" sz="2000" b="1" kern="0" dirty="0">
                <a:solidFill>
                  <a:schemeClr val="bg1"/>
                </a:solidFill>
                <a:latin typeface="Calibri"/>
                <a:ea typeface="+mn-ea"/>
              </a:rPr>
              <a:t>review</a:t>
            </a:r>
            <a:r>
              <a:rPr lang="en-US" sz="2000" kern="0" dirty="0">
                <a:solidFill>
                  <a:schemeClr val="bg1"/>
                </a:solidFill>
                <a:latin typeface="Calibri"/>
                <a:ea typeface="+mn-ea"/>
              </a:rPr>
              <a:t> sessions of neonatal stabilization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Recordings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 of the hands of the caregivers and 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FM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latin typeface="Calibri"/>
                <a:ea typeface="+mn-ea"/>
              </a:rPr>
              <a:t>Caregivers are </a:t>
            </a:r>
            <a:r>
              <a:rPr lang="en-US" sz="2000" b="1" kern="0" dirty="0">
                <a:solidFill>
                  <a:schemeClr val="bg1"/>
                </a:solidFill>
                <a:latin typeface="Calibri"/>
                <a:ea typeface="+mn-ea"/>
              </a:rPr>
              <a:t>positive</a:t>
            </a:r>
            <a:r>
              <a:rPr lang="en-US" sz="2000" kern="0" dirty="0">
                <a:solidFill>
                  <a:schemeClr val="bg1"/>
                </a:solidFill>
                <a:latin typeface="Calibri"/>
                <a:ea typeface="+mn-ea"/>
              </a:rPr>
              <a:t>, recommend it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(den Boer et al.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Improvement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</a:rPr>
              <a:t> in guideline compliance (Root et al.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chemeClr val="bg1"/>
                </a:solidFill>
                <a:latin typeface="Calibri"/>
                <a:ea typeface="+mn-ea"/>
              </a:rPr>
              <a:t>Insight</a:t>
            </a:r>
            <a:r>
              <a:rPr lang="en-US" sz="2000" kern="0" dirty="0">
                <a:solidFill>
                  <a:schemeClr val="bg1"/>
                </a:solidFill>
                <a:latin typeface="Calibri"/>
                <a:ea typeface="+mn-ea"/>
              </a:rPr>
              <a:t> in use of medical equipment, studies, clinical decision making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1308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LUMC WAKZ Basispresentatie_NL">
  <a:themeElements>
    <a:clrScheme name="Aangepast 30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UMC WAKZ Basispresentatie_NL.potx" id="{EB4F53B0-07F2-4E34-980C-25CC7A7700AE}" vid="{815111B7-241C-4F70-AF56-28A9B77E88EB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LUMC WAKZ Basispresentatie_NL</Template>
  <TotalTime>8044</TotalTime>
  <Words>2725</Words>
  <Application>Microsoft Office PowerPoint</Application>
  <PresentationFormat>On-screen Show (4:3)</PresentationFormat>
  <Paragraphs>385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Times</vt:lpstr>
      <vt:lpstr>Wingdings</vt:lpstr>
      <vt:lpstr>LUMC WAKZ Basispresentatie_NL</vt:lpstr>
      <vt:lpstr>NEOFLIX | Video reflection of (acute) neonatal interventions</vt:lpstr>
      <vt:lpstr>Formula 1</vt:lpstr>
      <vt:lpstr>Formula 1</vt:lpstr>
      <vt:lpstr>Formula 1</vt:lpstr>
      <vt:lpstr>Recording neonatal interventions</vt:lpstr>
      <vt:lpstr>How video reflection started</vt:lpstr>
      <vt:lpstr>LUMC | how it started</vt:lpstr>
      <vt:lpstr>LUMC | Reviewing with parents</vt:lpstr>
      <vt:lpstr>LUMC | Videoreflection</vt:lpstr>
      <vt:lpstr>Introducing NEOFLIX video reflection sessions</vt:lpstr>
      <vt:lpstr>TRAILER</vt:lpstr>
      <vt:lpstr>Video reflection</vt:lpstr>
      <vt:lpstr>Video reflection</vt:lpstr>
      <vt:lpstr>NEOFLIX</vt:lpstr>
      <vt:lpstr>Conditions (1)</vt:lpstr>
      <vt:lpstr>Conditions (2)</vt:lpstr>
      <vt:lpstr>NEOFLIX | study</vt:lpstr>
      <vt:lpstr>Improving complex care</vt:lpstr>
      <vt:lpstr>To conclude</vt:lpstr>
      <vt:lpstr>PowerPoint Presentation</vt:lpstr>
      <vt:lpstr>Referenties </vt:lpstr>
    </vt:vector>
  </TitlesOfParts>
  <Company>LUMC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sjjansen</dc:creator>
  <cp:lastModifiedBy>Heesters, V. (WAKZ)</cp:lastModifiedBy>
  <cp:revision>763</cp:revision>
  <dcterms:created xsi:type="dcterms:W3CDTF">2018-11-26T14:17:47Z</dcterms:created>
  <dcterms:modified xsi:type="dcterms:W3CDTF">2022-03-08T10:22:17Z</dcterms:modified>
</cp:coreProperties>
</file>